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7" r:id="rId2"/>
    <p:sldId id="269" r:id="rId3"/>
    <p:sldId id="259" r:id="rId4"/>
    <p:sldId id="270" r:id="rId5"/>
    <p:sldId id="272" r:id="rId6"/>
    <p:sldId id="277" r:id="rId7"/>
    <p:sldId id="274" r:id="rId8"/>
    <p:sldId id="264" r:id="rId9"/>
    <p:sldId id="275" r:id="rId10"/>
  </p:sldIdLst>
  <p:sldSz cx="12188825" cy="6858000"/>
  <p:notesSz cx="6797675" cy="9926638"/>
  <p:defaultTextStyle>
    <a:defPPr rtl="0">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1152">
          <p15:clr>
            <a:srgbClr val="A4A3A4"/>
          </p15:clr>
        </p15:guide>
        <p15:guide id="5" orient="horz" pos="3360">
          <p15:clr>
            <a:srgbClr val="A4A3A4"/>
          </p15:clr>
        </p15:guide>
        <p15:guide id="6" orient="horz" pos="3072">
          <p15:clr>
            <a:srgbClr val="A4A3A4"/>
          </p15:clr>
        </p15:guide>
        <p15:guide id="7" orient="horz" pos="864">
          <p15:clr>
            <a:srgbClr val="A4A3A4"/>
          </p15:clr>
        </p15:guide>
        <p15:guide id="8" orient="horz" pos="528">
          <p15:clr>
            <a:srgbClr val="A4A3A4"/>
          </p15:clr>
        </p15:guide>
        <p15:guide id="9" orient="horz" pos="2784">
          <p15:clr>
            <a:srgbClr val="A4A3A4"/>
          </p15:clr>
        </p15:guide>
        <p15:guide id="10" pos="3839">
          <p15:clr>
            <a:srgbClr val="A4A3A4"/>
          </p15:clr>
        </p15:guide>
        <p15:guide id="11" pos="959">
          <p15:clr>
            <a:srgbClr val="A4A3A4"/>
          </p15:clr>
        </p15:guide>
        <p15:guide id="12" pos="7007">
          <p15:clr>
            <a:srgbClr val="A4A3A4"/>
          </p15:clr>
        </p15:guide>
        <p15:guide id="13" pos="6719">
          <p15:clr>
            <a:srgbClr val="A4A3A4"/>
          </p15:clr>
        </p15:guide>
        <p15:guide id="14" pos="6143">
          <p15:clr>
            <a:srgbClr val="A4A3A4"/>
          </p15:clr>
        </p15:guide>
        <p15:guide id="15" pos="3983">
          <p15:clr>
            <a:srgbClr val="A4A3A4"/>
          </p15:clr>
        </p15:guide>
        <p15:guide id="16" pos="527">
          <p15:clr>
            <a:srgbClr val="A4A3A4"/>
          </p15:clr>
        </p15:guide>
        <p15:guide id="17" pos="7151">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108" d="100"/>
          <a:sy n="108" d="100"/>
        </p:scale>
        <p:origin x="1314" y="114"/>
      </p:cViewPr>
      <p:guideLst>
        <p:guide orient="horz" pos="2160"/>
        <p:guide orient="horz" pos="1008"/>
        <p:guide orient="horz" pos="3792"/>
        <p:guide orient="horz" pos="1152"/>
        <p:guide orient="horz" pos="3360"/>
        <p:guide orient="horz" pos="3072"/>
        <p:guide orient="horz" pos="864"/>
        <p:guide orient="horz" pos="528"/>
        <p:guide orient="horz" pos="2784"/>
        <p:guide pos="3839"/>
        <p:guide pos="959"/>
        <p:guide pos="7007"/>
        <p:guide pos="6719"/>
        <p:guide pos="6143"/>
        <p:guide pos="3983"/>
        <p:guide pos="527"/>
        <p:guide pos="7151"/>
      </p:guideLst>
    </p:cSldViewPr>
  </p:slideViewPr>
  <p:notesTextViewPr>
    <p:cViewPr>
      <p:scale>
        <a:sx n="1" d="1"/>
        <a:sy n="1" d="1"/>
      </p:scale>
      <p:origin x="0" y="0"/>
    </p:cViewPr>
  </p:notesTextViewPr>
  <p:notesViewPr>
    <p:cSldViewPr>
      <p:cViewPr varScale="1">
        <p:scale>
          <a:sx n="100" d="100"/>
          <a:sy n="100" d="100"/>
        </p:scale>
        <p:origin x="2802" y="7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główek — symbol zastępczy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pPr rtl="0"/>
            <a:endParaRPr lang="pl-PL" dirty="0"/>
          </a:p>
        </p:txBody>
      </p:sp>
      <p:sp>
        <p:nvSpPr>
          <p:cNvPr id="3" name="Data — symbol zastępczy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pPr rtl="0"/>
            <a:fld id="{8081D1AC-66B4-4142-BF6E-E619E7832927}" type="datetime1">
              <a:rPr lang="pl-PL" smtClean="0"/>
              <a:t>29.07.2024</a:t>
            </a:fld>
            <a:endParaRPr lang="pl-PL" dirty="0"/>
          </a:p>
        </p:txBody>
      </p:sp>
      <p:sp>
        <p:nvSpPr>
          <p:cNvPr id="4" name="Stopka — symbol zastępczy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pPr rtl="0"/>
            <a:endParaRPr lang="pl-PL" dirty="0"/>
          </a:p>
        </p:txBody>
      </p:sp>
      <p:sp>
        <p:nvSpPr>
          <p:cNvPr id="5" name="Numer slajdu — symbol zastępczy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pPr rtl="0"/>
            <a:fld id="{7C119DBA-4540-49B3-8FA9-6259387ECF9E}" type="slidenum">
              <a:rPr lang="pl-PL" smtClean="0"/>
              <a:t>‹#›</a:t>
            </a:fld>
            <a:endParaRPr lang="pl-PL" dirty="0"/>
          </a:p>
        </p:txBody>
      </p:sp>
    </p:spTree>
    <p:extLst>
      <p:ext uri="{BB962C8B-B14F-4D97-AF65-F5344CB8AC3E}">
        <p14:creationId xmlns:p14="http://schemas.microsoft.com/office/powerpoint/2010/main" val="35876198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Nagłówek — symbol zastępczy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pPr rtl="0"/>
            <a:endParaRPr lang="pl-PL" dirty="0"/>
          </a:p>
        </p:txBody>
      </p:sp>
      <p:sp>
        <p:nvSpPr>
          <p:cNvPr id="3" name="Data — symbol zastępczy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pPr rtl="0"/>
            <a:fld id="{2052CA0E-9B6E-4659-AAED-B4CB80098E26}" type="datetime1">
              <a:rPr lang="pl-PL" smtClean="0"/>
              <a:t>29.07.2024</a:t>
            </a:fld>
            <a:endParaRPr lang="pl-PL" dirty="0"/>
          </a:p>
        </p:txBody>
      </p:sp>
      <p:sp>
        <p:nvSpPr>
          <p:cNvPr id="4" name="Obraz slajdu — symbol zastępczy 3"/>
          <p:cNvSpPr>
            <a:spLocks noGrp="1" noRot="1" noChangeAspect="1"/>
          </p:cNvSpPr>
          <p:nvPr>
            <p:ph type="sldImg" idx="2"/>
          </p:nvPr>
        </p:nvSpPr>
        <p:spPr>
          <a:xfrm>
            <a:off x="92075" y="744538"/>
            <a:ext cx="6613525" cy="3722687"/>
          </a:xfrm>
          <a:prstGeom prst="rect">
            <a:avLst/>
          </a:prstGeom>
          <a:noFill/>
          <a:ln w="12700">
            <a:solidFill>
              <a:prstClr val="black"/>
            </a:solidFill>
          </a:ln>
        </p:spPr>
        <p:txBody>
          <a:bodyPr vert="horz" lIns="91440" tIns="45720" rIns="91440" bIns="45720" rtlCol="0" anchor="ctr"/>
          <a:lstStyle/>
          <a:p>
            <a:pPr rtl="0"/>
            <a:endParaRPr lang="pl-PL" dirty="0"/>
          </a:p>
        </p:txBody>
      </p:sp>
      <p:sp>
        <p:nvSpPr>
          <p:cNvPr id="5" name="Notatki — symbol zastępczy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rtl="0"/>
            <a:r>
              <a:rPr lang="pl-PL" dirty="0"/>
              <a:t>Kliknij, aby edytować style wzorca tekstu</a:t>
            </a:r>
          </a:p>
          <a:p>
            <a:pPr lvl="1" rtl="0"/>
            <a:r>
              <a:rPr lang="pl-PL" dirty="0"/>
              <a:t>Drugi poziom</a:t>
            </a:r>
          </a:p>
          <a:p>
            <a:pPr lvl="2" rtl="0"/>
            <a:r>
              <a:rPr lang="pl-PL" dirty="0"/>
              <a:t>Trzeci poziom</a:t>
            </a:r>
          </a:p>
          <a:p>
            <a:pPr lvl="3" rtl="0"/>
            <a:r>
              <a:rPr lang="pl-PL" dirty="0"/>
              <a:t>Czwarty poziom</a:t>
            </a:r>
          </a:p>
          <a:p>
            <a:pPr lvl="4" rtl="0"/>
            <a:r>
              <a:rPr lang="pl-PL" dirty="0"/>
              <a:t>Piąty poziom</a:t>
            </a:r>
          </a:p>
        </p:txBody>
      </p:sp>
      <p:sp>
        <p:nvSpPr>
          <p:cNvPr id="6" name="Stopka — symbol zastępczy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pPr rtl="0"/>
            <a:endParaRPr lang="pl-PL" dirty="0"/>
          </a:p>
        </p:txBody>
      </p:sp>
      <p:sp>
        <p:nvSpPr>
          <p:cNvPr id="7" name="Numer slajdu — symbol zastępczy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pPr rtl="0"/>
            <a:fld id="{E3B36274-F2B9-4C45-BBB4-0EDF4CD651A7}" type="slidenum">
              <a:rPr lang="pl-PL" smtClean="0"/>
              <a:t>‹#›</a:t>
            </a:fld>
            <a:endParaRPr lang="pl-PL" dirty="0"/>
          </a:p>
        </p:txBody>
      </p:sp>
    </p:spTree>
    <p:extLst>
      <p:ext uri="{BB962C8B-B14F-4D97-AF65-F5344CB8AC3E}">
        <p14:creationId xmlns:p14="http://schemas.microsoft.com/office/powerpoint/2010/main" val="2147688584"/>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10"/>
          </p:nvPr>
        </p:nvSpPr>
        <p:spPr/>
        <p:txBody>
          <a:bodyPr rtlCol="0"/>
          <a:lstStyle/>
          <a:p>
            <a:pPr rtl="0"/>
            <a:fld id="{E3B36274-F2B9-4C45-BBB4-0EDF4CD651A7}" type="slidenum">
              <a:rPr lang="pl-PL" smtClean="0"/>
              <a:t>1</a:t>
            </a:fld>
            <a:endParaRPr lang="pl-PL" dirty="0"/>
          </a:p>
        </p:txBody>
      </p:sp>
    </p:spTree>
    <p:extLst>
      <p:ext uri="{BB962C8B-B14F-4D97-AF65-F5344CB8AC3E}">
        <p14:creationId xmlns:p14="http://schemas.microsoft.com/office/powerpoint/2010/main" val="1245023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10"/>
          </p:nvPr>
        </p:nvSpPr>
        <p:spPr/>
        <p:txBody>
          <a:bodyPr rtlCol="0"/>
          <a:lstStyle/>
          <a:p>
            <a:pPr rtl="0"/>
            <a:fld id="{E3B36274-F2B9-4C45-BBB4-0EDF4CD651A7}" type="slidenum">
              <a:rPr lang="pl-PL" smtClean="0"/>
              <a:t>2</a:t>
            </a:fld>
            <a:endParaRPr lang="pl-PL" dirty="0"/>
          </a:p>
        </p:txBody>
      </p:sp>
    </p:spTree>
    <p:extLst>
      <p:ext uri="{BB962C8B-B14F-4D97-AF65-F5344CB8AC3E}">
        <p14:creationId xmlns:p14="http://schemas.microsoft.com/office/powerpoint/2010/main" val="278656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10"/>
          </p:nvPr>
        </p:nvSpPr>
        <p:spPr/>
        <p:txBody>
          <a:bodyPr rtlCol="0"/>
          <a:lstStyle/>
          <a:p>
            <a:pPr rtl="0"/>
            <a:fld id="{E3B36274-F2B9-4C45-BBB4-0EDF4CD651A7}" type="slidenum">
              <a:rPr lang="pl-PL" smtClean="0"/>
              <a:t>3</a:t>
            </a:fld>
            <a:endParaRPr lang="pl-PL" dirty="0"/>
          </a:p>
        </p:txBody>
      </p:sp>
    </p:spTree>
    <p:extLst>
      <p:ext uri="{BB962C8B-B14F-4D97-AF65-F5344CB8AC3E}">
        <p14:creationId xmlns:p14="http://schemas.microsoft.com/office/powerpoint/2010/main" val="395466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10"/>
          </p:nvPr>
        </p:nvSpPr>
        <p:spPr/>
        <p:txBody>
          <a:bodyPr rtlCol="0"/>
          <a:lstStyle/>
          <a:p>
            <a:pPr rtl="0"/>
            <a:fld id="{E3B36274-F2B9-4C45-BBB4-0EDF4CD651A7}" type="slidenum">
              <a:rPr lang="pl-PL" smtClean="0"/>
              <a:t>4</a:t>
            </a:fld>
            <a:endParaRPr lang="pl-PL" dirty="0"/>
          </a:p>
        </p:txBody>
      </p:sp>
    </p:spTree>
    <p:extLst>
      <p:ext uri="{BB962C8B-B14F-4D97-AF65-F5344CB8AC3E}">
        <p14:creationId xmlns:p14="http://schemas.microsoft.com/office/powerpoint/2010/main" val="820523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10"/>
          </p:nvPr>
        </p:nvSpPr>
        <p:spPr/>
        <p:txBody>
          <a:bodyPr rtlCol="0"/>
          <a:lstStyle/>
          <a:p>
            <a:pPr rtl="0"/>
            <a:fld id="{E3B36274-F2B9-4C45-BBB4-0EDF4CD651A7}" type="slidenum">
              <a:rPr lang="pl-PL" smtClean="0"/>
              <a:t>5</a:t>
            </a:fld>
            <a:endParaRPr lang="pl-PL" dirty="0"/>
          </a:p>
        </p:txBody>
      </p:sp>
    </p:spTree>
    <p:extLst>
      <p:ext uri="{BB962C8B-B14F-4D97-AF65-F5344CB8AC3E}">
        <p14:creationId xmlns:p14="http://schemas.microsoft.com/office/powerpoint/2010/main" val="1564090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a:lstStyle/>
          <a:p>
            <a:endParaRPr lang="pl-PL"/>
          </a:p>
        </p:txBody>
      </p:sp>
      <p:sp>
        <p:nvSpPr>
          <p:cNvPr id="4" name="Numer slajdu — symbol zastępczy 3"/>
          <p:cNvSpPr>
            <a:spLocks noGrp="1"/>
          </p:cNvSpPr>
          <p:nvPr>
            <p:ph type="sldNum" sz="quarter" idx="10"/>
          </p:nvPr>
        </p:nvSpPr>
        <p:spPr/>
        <p:txBody>
          <a:bodyPr/>
          <a:lstStyle/>
          <a:p>
            <a:pPr rtl="0"/>
            <a:fld id="{E3B36274-F2B9-4C45-BBB4-0EDF4CD651A7}" type="slidenum">
              <a:rPr lang="pl-PL" smtClean="0"/>
              <a:t>7</a:t>
            </a:fld>
            <a:endParaRPr lang="pl-PL" dirty="0"/>
          </a:p>
        </p:txBody>
      </p:sp>
    </p:spTree>
    <p:extLst>
      <p:ext uri="{BB962C8B-B14F-4D97-AF65-F5344CB8AC3E}">
        <p14:creationId xmlns:p14="http://schemas.microsoft.com/office/powerpoint/2010/main" val="107128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raz slajdu — symbol zastępczy 1"/>
          <p:cNvSpPr>
            <a:spLocks noGrp="1" noRot="1" noChangeAspect="1"/>
          </p:cNvSpPr>
          <p:nvPr>
            <p:ph type="sldImg"/>
          </p:nvPr>
        </p:nvSpPr>
        <p:spPr/>
      </p:sp>
      <p:sp>
        <p:nvSpPr>
          <p:cNvPr id="3" name="Notatki — symbol zastępczy 2"/>
          <p:cNvSpPr>
            <a:spLocks noGrp="1"/>
          </p:cNvSpPr>
          <p:nvPr>
            <p:ph type="body" idx="1"/>
          </p:nvPr>
        </p:nvSpPr>
        <p:spPr/>
        <p:txBody>
          <a:bodyPr rtlCol="0"/>
          <a:lstStyle/>
          <a:p>
            <a:pPr rtl="0"/>
            <a:endParaRPr lang="pl-PL" dirty="0"/>
          </a:p>
        </p:txBody>
      </p:sp>
      <p:sp>
        <p:nvSpPr>
          <p:cNvPr id="4" name="Numer slajdu — symbol zastępczy 3"/>
          <p:cNvSpPr>
            <a:spLocks noGrp="1"/>
          </p:cNvSpPr>
          <p:nvPr>
            <p:ph type="sldNum" sz="quarter" idx="10"/>
          </p:nvPr>
        </p:nvSpPr>
        <p:spPr/>
        <p:txBody>
          <a:bodyPr rtlCol="0"/>
          <a:lstStyle/>
          <a:p>
            <a:pPr rtl="0"/>
            <a:fld id="{E3B36274-F2B9-4C45-BBB4-0EDF4CD651A7}" type="slidenum">
              <a:rPr lang="pl-PL" smtClean="0"/>
              <a:t>8</a:t>
            </a:fld>
            <a:endParaRPr lang="pl-PL" dirty="0"/>
          </a:p>
        </p:txBody>
      </p:sp>
    </p:spTree>
    <p:extLst>
      <p:ext uri="{BB962C8B-B14F-4D97-AF65-F5344CB8AC3E}">
        <p14:creationId xmlns:p14="http://schemas.microsoft.com/office/powerpoint/2010/main" val="1838885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ytuł 1"/>
          <p:cNvSpPr>
            <a:spLocks noGrp="1"/>
          </p:cNvSpPr>
          <p:nvPr>
            <p:ph type="ctrTitle"/>
          </p:nvPr>
        </p:nvSpPr>
        <p:spPr>
          <a:xfrm>
            <a:off x="1522413" y="1371600"/>
            <a:ext cx="9144000" cy="3505200"/>
          </a:xfrm>
        </p:spPr>
        <p:txBody>
          <a:bodyPr rtlCol="0">
            <a:noAutofit/>
          </a:bodyPr>
          <a:lstStyle>
            <a:lvl1pPr>
              <a:defRPr sz="7200"/>
            </a:lvl1pPr>
          </a:lstStyle>
          <a:p>
            <a:pPr rtl="0"/>
            <a:r>
              <a:rPr lang="pl-PL"/>
              <a:t>Kliknij, aby edytować styl</a:t>
            </a:r>
            <a:endParaRPr lang="pl-PL" dirty="0"/>
          </a:p>
        </p:txBody>
      </p:sp>
      <p:sp>
        <p:nvSpPr>
          <p:cNvPr id="3" name="Podtytuł 2"/>
          <p:cNvSpPr>
            <a:spLocks noGrp="1"/>
          </p:cNvSpPr>
          <p:nvPr>
            <p:ph type="subTitle" idx="1"/>
          </p:nvPr>
        </p:nvSpPr>
        <p:spPr>
          <a:xfrm>
            <a:off x="1522413" y="4953000"/>
            <a:ext cx="8229600" cy="1066800"/>
          </a:xfrm>
        </p:spPr>
        <p:txBody>
          <a:bodyPr rtlCol="0">
            <a:norm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pl-PL"/>
              <a:t>Kliknij, aby edytować styl wzorca podtytułu</a:t>
            </a:r>
            <a:endParaRPr lang="pl-PL" dirty="0"/>
          </a:p>
        </p:txBody>
      </p:sp>
      <p:sp>
        <p:nvSpPr>
          <p:cNvPr id="5" name="Stopka — symbol zastępczy 3"/>
          <p:cNvSpPr>
            <a:spLocks noGrp="1"/>
          </p:cNvSpPr>
          <p:nvPr>
            <p:ph type="ftr" sz="quarter" idx="11"/>
          </p:nvPr>
        </p:nvSpPr>
        <p:spPr/>
        <p:txBody>
          <a:bodyPr rtlCol="0"/>
          <a:lstStyle/>
          <a:p>
            <a:pPr rtl="0"/>
            <a:endParaRPr lang="pl-PL" dirty="0"/>
          </a:p>
        </p:txBody>
      </p:sp>
      <p:sp>
        <p:nvSpPr>
          <p:cNvPr id="4" name="Data — symbol zastępczy 4"/>
          <p:cNvSpPr>
            <a:spLocks noGrp="1"/>
          </p:cNvSpPr>
          <p:nvPr>
            <p:ph type="dt" sz="half" idx="10"/>
          </p:nvPr>
        </p:nvSpPr>
        <p:spPr/>
        <p:txBody>
          <a:bodyPr rtlCol="0"/>
          <a:lstStyle/>
          <a:p>
            <a:pPr rtl="0"/>
            <a:fld id="{C34AD02D-FDFF-4DE0-AEED-C6AC83351967}" type="datetime1">
              <a:rPr lang="pl-PL" smtClean="0"/>
              <a:t>29.07.2024</a:t>
            </a:fld>
            <a:endParaRPr lang="pl-PL" dirty="0"/>
          </a:p>
        </p:txBody>
      </p:sp>
      <p:sp>
        <p:nvSpPr>
          <p:cNvPr id="6" name="Numer slajdu — symbol zastępczy 5"/>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2856865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rtlCol="0"/>
          <a:lstStyle/>
          <a:p>
            <a:pPr rtl="0"/>
            <a:r>
              <a:rPr lang="pl-PL"/>
              <a:t>Kliknij, aby edytować styl</a:t>
            </a:r>
            <a:endParaRPr lang="pl-PL" dirty="0"/>
          </a:p>
        </p:txBody>
      </p:sp>
      <p:sp>
        <p:nvSpPr>
          <p:cNvPr id="3" name="Zawartość — symbol zastępczy 2"/>
          <p:cNvSpPr>
            <a:spLocks noGrp="1"/>
          </p:cNvSpPr>
          <p:nvPr>
            <p:ph idx="1"/>
          </p:nvPr>
        </p:nvSpPr>
        <p:spPr/>
        <p:txBody>
          <a:bodyPr rtlCol="0"/>
          <a:lstStyle>
            <a:lvl5pPr>
              <a:defRPr/>
            </a:lvl5pPr>
            <a:lvl6pPr>
              <a:defRPr baseline="0"/>
            </a:lvl6pPr>
            <a:lvl7pPr>
              <a:defRPr baseline="0"/>
            </a:lvl7pPr>
            <a:lvl8pPr>
              <a:defRPr baseline="0"/>
            </a:lvl8pPr>
            <a:lvl9pPr>
              <a:defRPr baseline="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5" name="Stopka — symbol zastępczy 3"/>
          <p:cNvSpPr>
            <a:spLocks noGrp="1"/>
          </p:cNvSpPr>
          <p:nvPr>
            <p:ph type="ftr" sz="quarter" idx="11"/>
          </p:nvPr>
        </p:nvSpPr>
        <p:spPr/>
        <p:txBody>
          <a:bodyPr rtlCol="0"/>
          <a:lstStyle/>
          <a:p>
            <a:pPr rtl="0"/>
            <a:endParaRPr lang="pl-PL" dirty="0"/>
          </a:p>
        </p:txBody>
      </p:sp>
      <p:sp>
        <p:nvSpPr>
          <p:cNvPr id="4" name="Data — symbol zastępczy 4"/>
          <p:cNvSpPr>
            <a:spLocks noGrp="1"/>
          </p:cNvSpPr>
          <p:nvPr>
            <p:ph type="dt" sz="half" idx="10"/>
          </p:nvPr>
        </p:nvSpPr>
        <p:spPr/>
        <p:txBody>
          <a:bodyPr rtlCol="0"/>
          <a:lstStyle/>
          <a:p>
            <a:pPr rtl="0"/>
            <a:fld id="{A88A881E-E802-402B-AB14-3F308169329F}" type="datetime1">
              <a:rPr lang="pl-PL" smtClean="0"/>
              <a:t>29.07.2024</a:t>
            </a:fld>
            <a:endParaRPr lang="pl-PL" dirty="0"/>
          </a:p>
        </p:txBody>
      </p:sp>
      <p:sp>
        <p:nvSpPr>
          <p:cNvPr id="6" name="Numer slajdu — symbol zastępczy 5"/>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1299455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a:xfrm>
            <a:off x="1522414" y="2514601"/>
            <a:ext cx="9144000" cy="2819400"/>
          </a:xfrm>
        </p:spPr>
        <p:txBody>
          <a:bodyPr rtlCol="0" anchor="b">
            <a:noAutofit/>
          </a:bodyPr>
          <a:lstStyle>
            <a:lvl1pPr algn="l">
              <a:defRPr sz="6600" b="0" i="0" cap="none" baseline="0"/>
            </a:lvl1pPr>
          </a:lstStyle>
          <a:p>
            <a:pPr rtl="0"/>
            <a:r>
              <a:rPr lang="pl-PL"/>
              <a:t>Kliknij, aby edytować styl</a:t>
            </a:r>
            <a:endParaRPr lang="pl-PL" dirty="0"/>
          </a:p>
        </p:txBody>
      </p:sp>
      <p:sp>
        <p:nvSpPr>
          <p:cNvPr id="3" name="Tekst — symbol zastępczy 2"/>
          <p:cNvSpPr>
            <a:spLocks noGrp="1"/>
          </p:cNvSpPr>
          <p:nvPr>
            <p:ph type="body" idx="1"/>
          </p:nvPr>
        </p:nvSpPr>
        <p:spPr>
          <a:xfrm>
            <a:off x="1522413" y="990600"/>
            <a:ext cx="8229600" cy="1143000"/>
          </a:xfrm>
        </p:spPr>
        <p:txBody>
          <a:bodyPr rtlCol="0"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pl-PL"/>
              <a:t>Kliknij, aby edytować style wzorca tekstu</a:t>
            </a:r>
          </a:p>
        </p:txBody>
      </p:sp>
      <p:sp>
        <p:nvSpPr>
          <p:cNvPr id="5" name="Stopka — symbol zastępczy 3"/>
          <p:cNvSpPr>
            <a:spLocks noGrp="1"/>
          </p:cNvSpPr>
          <p:nvPr>
            <p:ph type="ftr" sz="quarter" idx="11"/>
          </p:nvPr>
        </p:nvSpPr>
        <p:spPr/>
        <p:txBody>
          <a:bodyPr rtlCol="0"/>
          <a:lstStyle/>
          <a:p>
            <a:pPr rtl="0"/>
            <a:endParaRPr lang="pl-PL" dirty="0"/>
          </a:p>
        </p:txBody>
      </p:sp>
      <p:sp>
        <p:nvSpPr>
          <p:cNvPr id="4" name="Data — symbol zastępczy 4"/>
          <p:cNvSpPr>
            <a:spLocks noGrp="1"/>
          </p:cNvSpPr>
          <p:nvPr>
            <p:ph type="dt" sz="half" idx="10"/>
          </p:nvPr>
        </p:nvSpPr>
        <p:spPr/>
        <p:txBody>
          <a:bodyPr rtlCol="0"/>
          <a:lstStyle/>
          <a:p>
            <a:pPr rtl="0"/>
            <a:fld id="{3A4B620D-F535-4892-B7C6-4A46DB542E05}" type="datetime1">
              <a:rPr lang="pl-PL" smtClean="0"/>
              <a:t>29.07.2024</a:t>
            </a:fld>
            <a:endParaRPr lang="pl-PL" dirty="0"/>
          </a:p>
        </p:txBody>
      </p:sp>
      <p:sp>
        <p:nvSpPr>
          <p:cNvPr id="6" name="Numer slajdu — symbol zastępczy 5"/>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2606994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a:xfrm>
            <a:off x="1522414" y="533400"/>
            <a:ext cx="9601200" cy="1143000"/>
          </a:xfrm>
        </p:spPr>
        <p:txBody>
          <a:bodyPr rtlCol="0"/>
          <a:lstStyle/>
          <a:p>
            <a:pPr rtl="0"/>
            <a:r>
              <a:rPr lang="pl-PL"/>
              <a:t>Kliknij, aby edytować styl</a:t>
            </a:r>
            <a:endParaRPr lang="pl-PL" dirty="0"/>
          </a:p>
        </p:txBody>
      </p:sp>
      <p:sp>
        <p:nvSpPr>
          <p:cNvPr id="3" name="Zawartość — symbol zastępczy 2"/>
          <p:cNvSpPr>
            <a:spLocks noGrp="1"/>
          </p:cNvSpPr>
          <p:nvPr>
            <p:ph sz="half" idx="1"/>
          </p:nvPr>
        </p:nvSpPr>
        <p:spPr>
          <a:xfrm>
            <a:off x="1522414" y="1828800"/>
            <a:ext cx="4645152" cy="4191000"/>
          </a:xfrm>
        </p:spPr>
        <p:txBody>
          <a:bodyPr rtlCol="0">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4" name="Zawartość — symbol zastępczy 3"/>
          <p:cNvSpPr>
            <a:spLocks noGrp="1"/>
          </p:cNvSpPr>
          <p:nvPr>
            <p:ph sz="half" idx="2"/>
          </p:nvPr>
        </p:nvSpPr>
        <p:spPr>
          <a:xfrm>
            <a:off x="6475412" y="1828800"/>
            <a:ext cx="4648201" cy="4191000"/>
          </a:xfrm>
        </p:spPr>
        <p:txBody>
          <a:bodyPr rtlCol="0">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6" name="Stopka — symbol zastępczy 4"/>
          <p:cNvSpPr>
            <a:spLocks noGrp="1"/>
          </p:cNvSpPr>
          <p:nvPr>
            <p:ph type="ftr" sz="quarter" idx="11"/>
          </p:nvPr>
        </p:nvSpPr>
        <p:spPr/>
        <p:txBody>
          <a:bodyPr rtlCol="0"/>
          <a:lstStyle/>
          <a:p>
            <a:pPr rtl="0"/>
            <a:endParaRPr lang="pl-PL" dirty="0"/>
          </a:p>
        </p:txBody>
      </p:sp>
      <p:sp>
        <p:nvSpPr>
          <p:cNvPr id="5" name="Data — symbol zastępczy 5"/>
          <p:cNvSpPr>
            <a:spLocks noGrp="1"/>
          </p:cNvSpPr>
          <p:nvPr>
            <p:ph type="dt" sz="half" idx="10"/>
          </p:nvPr>
        </p:nvSpPr>
        <p:spPr/>
        <p:txBody>
          <a:bodyPr rtlCol="0"/>
          <a:lstStyle/>
          <a:p>
            <a:pPr rtl="0"/>
            <a:fld id="{92E7D48D-3D01-47A3-819D-CD20F83C98D8}" type="datetime1">
              <a:rPr lang="pl-PL" smtClean="0"/>
              <a:t>29.07.2024</a:t>
            </a:fld>
            <a:endParaRPr lang="pl-PL" dirty="0"/>
          </a:p>
        </p:txBody>
      </p:sp>
      <p:sp>
        <p:nvSpPr>
          <p:cNvPr id="7" name="Numer slajdu — symbol zastępczy 6"/>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2576970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1522414" y="533400"/>
            <a:ext cx="9601200" cy="1143000"/>
          </a:xfrm>
        </p:spPr>
        <p:txBody>
          <a:bodyPr rtlCol="0"/>
          <a:lstStyle>
            <a:lvl1pPr>
              <a:defRPr/>
            </a:lvl1pPr>
          </a:lstStyle>
          <a:p>
            <a:pPr rtl="0"/>
            <a:r>
              <a:rPr lang="pl-PL"/>
              <a:t>Kliknij, aby edytować styl</a:t>
            </a:r>
            <a:endParaRPr lang="pl-PL" dirty="0"/>
          </a:p>
        </p:txBody>
      </p:sp>
      <p:sp>
        <p:nvSpPr>
          <p:cNvPr id="3" name="Tekst — symbol zastępczy 2"/>
          <p:cNvSpPr>
            <a:spLocks noGrp="1"/>
          </p:cNvSpPr>
          <p:nvPr>
            <p:ph type="body" idx="1"/>
          </p:nvPr>
        </p:nvSpPr>
        <p:spPr>
          <a:xfrm>
            <a:off x="1522414" y="1828800"/>
            <a:ext cx="4645152" cy="762000"/>
          </a:xfrm>
        </p:spPr>
        <p:txBody>
          <a:bodyPr rtlCol="0"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pl-PL"/>
              <a:t>Kliknij, aby edytować style wzorca tekstu</a:t>
            </a:r>
          </a:p>
        </p:txBody>
      </p:sp>
      <p:sp>
        <p:nvSpPr>
          <p:cNvPr id="4" name="Zawartość — symbol zastępczy 3"/>
          <p:cNvSpPr>
            <a:spLocks noGrp="1"/>
          </p:cNvSpPr>
          <p:nvPr>
            <p:ph sz="half" idx="2"/>
          </p:nvPr>
        </p:nvSpPr>
        <p:spPr>
          <a:xfrm>
            <a:off x="1522414" y="2667000"/>
            <a:ext cx="4645152" cy="3352800"/>
          </a:xfrm>
        </p:spPr>
        <p:txBody>
          <a:bodyPr rtlCol="0">
            <a:normAutofit/>
          </a:bodyPr>
          <a:lstStyle>
            <a:lvl1pPr>
              <a:defRPr sz="2000"/>
            </a:lvl1pPr>
            <a:lvl2pPr>
              <a:defRPr sz="1800"/>
            </a:lvl2pPr>
            <a:lvl3pPr>
              <a:defRPr sz="1600"/>
            </a:lvl3pPr>
            <a:lvl4pPr>
              <a:defRPr sz="1400"/>
            </a:lvl4pPr>
            <a:lvl5pPr>
              <a:defRPr sz="1400"/>
            </a:lvl5pPr>
            <a:lvl6pPr>
              <a:defRPr sz="1400" baseline="0"/>
            </a:lvl6pPr>
            <a:lvl7pPr>
              <a:defRPr sz="1400" baseline="0"/>
            </a:lvl7pPr>
            <a:lvl8pPr>
              <a:defRPr sz="1400" baseline="0"/>
            </a:lvl8pPr>
            <a:lvl9pPr>
              <a:defRPr sz="1400" baseline="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5" name="Tekst — symbol zastępczy 4"/>
          <p:cNvSpPr>
            <a:spLocks noGrp="1"/>
          </p:cNvSpPr>
          <p:nvPr>
            <p:ph type="body" sz="quarter" idx="3"/>
          </p:nvPr>
        </p:nvSpPr>
        <p:spPr>
          <a:xfrm>
            <a:off x="6478462" y="1828800"/>
            <a:ext cx="4645152" cy="762000"/>
          </a:xfrm>
        </p:spPr>
        <p:txBody>
          <a:bodyPr rtlCol="0"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pl-PL"/>
              <a:t>Kliknij, aby edytować style wzorca tekstu</a:t>
            </a:r>
          </a:p>
        </p:txBody>
      </p:sp>
      <p:sp>
        <p:nvSpPr>
          <p:cNvPr id="6" name="Zawartość — symbol zastępczy 5"/>
          <p:cNvSpPr>
            <a:spLocks noGrp="1"/>
          </p:cNvSpPr>
          <p:nvPr>
            <p:ph sz="quarter" idx="4"/>
          </p:nvPr>
        </p:nvSpPr>
        <p:spPr>
          <a:xfrm>
            <a:off x="6478462" y="2667000"/>
            <a:ext cx="4645152" cy="3352800"/>
          </a:xfrm>
        </p:spPr>
        <p:txBody>
          <a:bodyPr rtlCol="0">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8" name="Stopka — symbol zastępczy 6"/>
          <p:cNvSpPr>
            <a:spLocks noGrp="1"/>
          </p:cNvSpPr>
          <p:nvPr>
            <p:ph type="ftr" sz="quarter" idx="11"/>
          </p:nvPr>
        </p:nvSpPr>
        <p:spPr/>
        <p:txBody>
          <a:bodyPr rtlCol="0"/>
          <a:lstStyle/>
          <a:p>
            <a:pPr rtl="0"/>
            <a:endParaRPr lang="pl-PL" dirty="0"/>
          </a:p>
        </p:txBody>
      </p:sp>
      <p:sp>
        <p:nvSpPr>
          <p:cNvPr id="7" name="Data — symbol zastępczy 7"/>
          <p:cNvSpPr>
            <a:spLocks noGrp="1"/>
          </p:cNvSpPr>
          <p:nvPr>
            <p:ph type="dt" sz="half" idx="10"/>
          </p:nvPr>
        </p:nvSpPr>
        <p:spPr/>
        <p:txBody>
          <a:bodyPr rtlCol="0"/>
          <a:lstStyle/>
          <a:p>
            <a:pPr rtl="0"/>
            <a:fld id="{D44FC098-C51E-4210-A4F2-260AAD40FA17}" type="datetime1">
              <a:rPr lang="pl-PL" smtClean="0"/>
              <a:t>29.07.2024</a:t>
            </a:fld>
            <a:endParaRPr lang="pl-PL" dirty="0"/>
          </a:p>
        </p:txBody>
      </p:sp>
      <p:sp>
        <p:nvSpPr>
          <p:cNvPr id="9" name="Numer slajdu — symbol zastępczy 8"/>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501231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rtlCol="0"/>
          <a:lstStyle/>
          <a:p>
            <a:pPr rtl="0"/>
            <a:r>
              <a:rPr lang="pl-PL"/>
              <a:t>Kliknij, aby edytować styl</a:t>
            </a:r>
            <a:endParaRPr lang="pl-PL" dirty="0"/>
          </a:p>
        </p:txBody>
      </p:sp>
      <p:sp>
        <p:nvSpPr>
          <p:cNvPr id="4" name="Stopka — symbol zastępczy 2"/>
          <p:cNvSpPr>
            <a:spLocks noGrp="1"/>
          </p:cNvSpPr>
          <p:nvPr>
            <p:ph type="ftr" sz="quarter" idx="11"/>
          </p:nvPr>
        </p:nvSpPr>
        <p:spPr/>
        <p:txBody>
          <a:bodyPr rtlCol="0"/>
          <a:lstStyle/>
          <a:p>
            <a:pPr rtl="0"/>
            <a:endParaRPr lang="pl-PL" dirty="0"/>
          </a:p>
        </p:txBody>
      </p:sp>
      <p:sp>
        <p:nvSpPr>
          <p:cNvPr id="3" name="Data — symbol zastępczy 3"/>
          <p:cNvSpPr>
            <a:spLocks noGrp="1"/>
          </p:cNvSpPr>
          <p:nvPr>
            <p:ph type="dt" sz="half" idx="10"/>
          </p:nvPr>
        </p:nvSpPr>
        <p:spPr/>
        <p:txBody>
          <a:bodyPr rtlCol="0"/>
          <a:lstStyle/>
          <a:p>
            <a:pPr rtl="0"/>
            <a:fld id="{1B26DD8C-B1F2-44AB-803C-3ECC855ACF0B}" type="datetime1">
              <a:rPr lang="pl-PL" smtClean="0"/>
              <a:t>29.07.2024</a:t>
            </a:fld>
            <a:endParaRPr lang="pl-PL" dirty="0"/>
          </a:p>
        </p:txBody>
      </p:sp>
      <p:sp>
        <p:nvSpPr>
          <p:cNvPr id="5" name="Numer slajdu — symbol zastępczy 4"/>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245570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topka — symbol zastępczy 1"/>
          <p:cNvSpPr>
            <a:spLocks noGrp="1"/>
          </p:cNvSpPr>
          <p:nvPr>
            <p:ph type="ftr" sz="quarter" idx="11"/>
          </p:nvPr>
        </p:nvSpPr>
        <p:spPr/>
        <p:txBody>
          <a:bodyPr rtlCol="0"/>
          <a:lstStyle/>
          <a:p>
            <a:pPr rtl="0"/>
            <a:endParaRPr lang="pl-PL" dirty="0"/>
          </a:p>
        </p:txBody>
      </p:sp>
      <p:sp>
        <p:nvSpPr>
          <p:cNvPr id="2" name="Data — symbol zastępczy 2"/>
          <p:cNvSpPr>
            <a:spLocks noGrp="1"/>
          </p:cNvSpPr>
          <p:nvPr>
            <p:ph type="dt" sz="half" idx="10"/>
          </p:nvPr>
        </p:nvSpPr>
        <p:spPr/>
        <p:txBody>
          <a:bodyPr rtlCol="0"/>
          <a:lstStyle/>
          <a:p>
            <a:pPr rtl="0"/>
            <a:fld id="{8CDAC313-CCC1-4762-9451-3FB895B0BA1F}" type="datetime1">
              <a:rPr lang="pl-PL" smtClean="0"/>
              <a:t>29.07.2024</a:t>
            </a:fld>
            <a:endParaRPr lang="pl-PL" dirty="0"/>
          </a:p>
        </p:txBody>
      </p:sp>
      <p:sp>
        <p:nvSpPr>
          <p:cNvPr id="4" name="Numer slajdu — symbol zastępczy 3"/>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3952017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a:xfrm>
            <a:off x="836613" y="2590800"/>
            <a:ext cx="3276599" cy="1924050"/>
          </a:xfrm>
        </p:spPr>
        <p:txBody>
          <a:bodyPr rtlCol="0" anchor="b">
            <a:normAutofit/>
          </a:bodyPr>
          <a:lstStyle>
            <a:lvl1pPr algn="l">
              <a:defRPr sz="3200" b="0"/>
            </a:lvl1pPr>
          </a:lstStyle>
          <a:p>
            <a:pPr rtl="0"/>
            <a:r>
              <a:rPr lang="pl-PL"/>
              <a:t>Kliknij, aby edytować styl</a:t>
            </a:r>
            <a:endParaRPr lang="pl-PL" dirty="0"/>
          </a:p>
        </p:txBody>
      </p:sp>
      <p:sp>
        <p:nvSpPr>
          <p:cNvPr id="4" name="Tekst — symbol zastępczy 2"/>
          <p:cNvSpPr>
            <a:spLocks noGrp="1"/>
          </p:cNvSpPr>
          <p:nvPr>
            <p:ph type="body" sz="half" idx="2"/>
          </p:nvPr>
        </p:nvSpPr>
        <p:spPr>
          <a:xfrm>
            <a:off x="836613" y="4648200"/>
            <a:ext cx="3276599" cy="1371600"/>
          </a:xfrm>
        </p:spPr>
        <p:txBody>
          <a:bodyPr rtlCol="0">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pl-PL"/>
              <a:t>Kliknij, aby edytować style wzorca tekstu</a:t>
            </a:r>
          </a:p>
        </p:txBody>
      </p:sp>
      <p:sp>
        <p:nvSpPr>
          <p:cNvPr id="3" name="Zawartość — symbol zastępczy 3"/>
          <p:cNvSpPr>
            <a:spLocks noGrp="1"/>
          </p:cNvSpPr>
          <p:nvPr>
            <p:ph idx="1"/>
          </p:nvPr>
        </p:nvSpPr>
        <p:spPr>
          <a:xfrm>
            <a:off x="5180012" y="838200"/>
            <a:ext cx="6172201" cy="5181600"/>
          </a:xfrm>
        </p:spPr>
        <p:txBody>
          <a:bodyPr rtlCol="0">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9" name="Stopka — symbol zastępczy 4"/>
          <p:cNvSpPr>
            <a:spLocks noGrp="1"/>
          </p:cNvSpPr>
          <p:nvPr>
            <p:ph type="ftr" sz="quarter" idx="11"/>
          </p:nvPr>
        </p:nvSpPr>
        <p:spPr/>
        <p:txBody>
          <a:bodyPr rtlCol="0"/>
          <a:lstStyle/>
          <a:p>
            <a:pPr rtl="0"/>
            <a:endParaRPr lang="pl-PL" dirty="0"/>
          </a:p>
        </p:txBody>
      </p:sp>
      <p:sp>
        <p:nvSpPr>
          <p:cNvPr id="8" name="Data — symbol zastępczy 5"/>
          <p:cNvSpPr>
            <a:spLocks noGrp="1"/>
          </p:cNvSpPr>
          <p:nvPr>
            <p:ph type="dt" sz="half" idx="10"/>
          </p:nvPr>
        </p:nvSpPr>
        <p:spPr/>
        <p:txBody>
          <a:bodyPr rtlCol="0"/>
          <a:lstStyle/>
          <a:p>
            <a:pPr rtl="0"/>
            <a:fld id="{FB61746A-8ADD-4C7E-A290-689322F0FDE7}" type="datetime1">
              <a:rPr lang="pl-PL" smtClean="0"/>
              <a:t>29.07.2024</a:t>
            </a:fld>
            <a:endParaRPr lang="pl-PL" dirty="0"/>
          </a:p>
        </p:txBody>
      </p:sp>
      <p:sp>
        <p:nvSpPr>
          <p:cNvPr id="10" name="Numer slajdu — symbol zastępczy 6"/>
          <p:cNvSpPr>
            <a:spLocks noGrp="1"/>
          </p:cNvSpPr>
          <p:nvPr>
            <p:ph type="sldNum" sz="quarter" idx="12"/>
          </p:nvPr>
        </p:nvSpPr>
        <p:spPr/>
        <p:txBody>
          <a:bodyPr rtlCol="0"/>
          <a:lstStyle/>
          <a:p>
            <a:pPr rtl="0"/>
            <a:fld id="{E5137D0E-4A4F-4307-8994-C1891D747D59}" type="slidenum">
              <a:rPr lang="pl-PL" smtClean="0"/>
              <a:pPr/>
              <a:t>‹#›</a:t>
            </a:fld>
            <a:endParaRPr lang="pl-PL" dirty="0"/>
          </a:p>
        </p:txBody>
      </p:sp>
    </p:spTree>
    <p:extLst>
      <p:ext uri="{BB962C8B-B14F-4D97-AF65-F5344CB8AC3E}">
        <p14:creationId xmlns:p14="http://schemas.microsoft.com/office/powerpoint/2010/main" val="201828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ytuł 1"/>
          <p:cNvSpPr>
            <a:spLocks noGrp="1"/>
          </p:cNvSpPr>
          <p:nvPr>
            <p:ph type="title"/>
          </p:nvPr>
        </p:nvSpPr>
        <p:spPr>
          <a:xfrm>
            <a:off x="836613" y="2590800"/>
            <a:ext cx="3276599" cy="1924050"/>
          </a:xfrm>
        </p:spPr>
        <p:txBody>
          <a:bodyPr rtlCol="0" anchor="b">
            <a:normAutofit/>
          </a:bodyPr>
          <a:lstStyle>
            <a:lvl1pPr algn="l">
              <a:defRPr sz="3200" b="0"/>
            </a:lvl1pPr>
          </a:lstStyle>
          <a:p>
            <a:pPr rtl="0"/>
            <a:r>
              <a:rPr lang="pl-PL"/>
              <a:t>Kliknij, aby edytować styl</a:t>
            </a:r>
            <a:endParaRPr lang="pl-PL" dirty="0"/>
          </a:p>
        </p:txBody>
      </p:sp>
      <p:sp>
        <p:nvSpPr>
          <p:cNvPr id="4" name="Tekst — symbol zastępczy 2"/>
          <p:cNvSpPr>
            <a:spLocks noGrp="1"/>
          </p:cNvSpPr>
          <p:nvPr>
            <p:ph type="body" sz="half" idx="2"/>
          </p:nvPr>
        </p:nvSpPr>
        <p:spPr>
          <a:xfrm>
            <a:off x="836613" y="4648200"/>
            <a:ext cx="3276599" cy="1371600"/>
          </a:xfrm>
        </p:spPr>
        <p:txBody>
          <a:bodyPr rtlCol="0">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pl-PL"/>
              <a:t>Kliknij, aby edytować style wzorca tekstu</a:t>
            </a:r>
          </a:p>
        </p:txBody>
      </p:sp>
      <p:sp>
        <p:nvSpPr>
          <p:cNvPr id="3" name="Obraz — symbol zastępczy 3"/>
          <p:cNvSpPr>
            <a:spLocks noGrp="1"/>
          </p:cNvSpPr>
          <p:nvPr>
            <p:ph type="pic" idx="1"/>
          </p:nvPr>
        </p:nvSpPr>
        <p:spPr>
          <a:xfrm>
            <a:off x="5484812" y="836610"/>
            <a:ext cx="5867401" cy="5183190"/>
          </a:xfrm>
          <a:solidFill>
            <a:schemeClr val="bg2"/>
          </a:solidFill>
        </p:spPr>
        <p:txBody>
          <a:bodyPr tIns="91440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pl-PL"/>
              <a:t>Kliknij ikonę, aby dodać obraz</a:t>
            </a:r>
            <a:endParaRPr lang="pl-PL" dirty="0"/>
          </a:p>
        </p:txBody>
      </p:sp>
      <p:pic>
        <p:nvPicPr>
          <p:cNvPr id="9" name="Obraz 4" descr="Pusty symbol zastępczy pozwalający dodać obraz. Kliknij symbol zastępczy i wybierz obraz, który chcesz doda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3812" y="458787"/>
            <a:ext cx="6626225" cy="5938837"/>
          </a:xfrm>
          <a:prstGeom prst="rect">
            <a:avLst/>
          </a:prstGeom>
          <a:noFill/>
          <a:ln>
            <a:noFill/>
          </a:ln>
          <a:effectLst>
            <a:outerShdw blurRad="292100" algn="ctr" rotWithShape="0">
              <a:prstClr val="black">
                <a:alpha val="36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4693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rtlCol="0"/>
          <a:lstStyle/>
          <a:p>
            <a:pPr rtl="0"/>
            <a:r>
              <a:rPr lang="pl-PL"/>
              <a:t>Kliknij, aby edytować styl</a:t>
            </a:r>
            <a:endParaRPr lang="pl-PL" dirty="0"/>
          </a:p>
        </p:txBody>
      </p:sp>
      <p:sp>
        <p:nvSpPr>
          <p:cNvPr id="3" name="Tekst pionowy — symbol zastępczy 2"/>
          <p:cNvSpPr>
            <a:spLocks noGrp="1"/>
          </p:cNvSpPr>
          <p:nvPr>
            <p:ph type="body" orient="vert" idx="1"/>
          </p:nvPr>
        </p:nvSpPr>
        <p:spPr/>
        <p:txBody>
          <a:bodyPr vert="eaVert" rtlCol="0"/>
          <a:lstStyle>
            <a:lvl5pPr>
              <a:defRPr/>
            </a:lvl5pPr>
            <a:lvl6pPr>
              <a:defRPr baseline="0"/>
            </a:lvl6pPr>
            <a:lvl7pPr>
              <a:defRPr baseline="0"/>
            </a:lvl7pPr>
            <a:lvl8pPr>
              <a:defRPr baseline="0"/>
            </a:lvl8pPr>
            <a:lvl9pPr>
              <a:defRPr baseline="0"/>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5" name="Stopka — symbol zastępczy 3"/>
          <p:cNvSpPr>
            <a:spLocks noGrp="1"/>
          </p:cNvSpPr>
          <p:nvPr>
            <p:ph type="ftr" sz="quarter" idx="11"/>
          </p:nvPr>
        </p:nvSpPr>
        <p:spPr/>
        <p:txBody>
          <a:bodyPr rtlCol="0"/>
          <a:lstStyle/>
          <a:p>
            <a:pPr rtl="0"/>
            <a:endParaRPr lang="pl-PL" dirty="0"/>
          </a:p>
        </p:txBody>
      </p:sp>
      <p:sp>
        <p:nvSpPr>
          <p:cNvPr id="4" name="Data — symbol zastępczy 4"/>
          <p:cNvSpPr>
            <a:spLocks noGrp="1"/>
          </p:cNvSpPr>
          <p:nvPr>
            <p:ph type="dt" sz="half" idx="10"/>
          </p:nvPr>
        </p:nvSpPr>
        <p:spPr/>
        <p:txBody>
          <a:bodyPr rtlCol="0"/>
          <a:lstStyle/>
          <a:p>
            <a:pPr rtl="0"/>
            <a:fld id="{AC6FBFDE-A9EC-440D-A34E-8A3B6FCFC8BE}" type="datetime1">
              <a:rPr lang="pl-PL" smtClean="0"/>
              <a:t>29.07.2024</a:t>
            </a:fld>
            <a:endParaRPr lang="pl-PL" dirty="0"/>
          </a:p>
        </p:txBody>
      </p:sp>
      <p:sp>
        <p:nvSpPr>
          <p:cNvPr id="6" name="Numer slajdu — symbol zastępczy 5"/>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184223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9752012" y="533400"/>
            <a:ext cx="1371600" cy="5592764"/>
          </a:xfrm>
        </p:spPr>
        <p:txBody>
          <a:bodyPr vert="eaVert" rtlCol="0"/>
          <a:lstStyle/>
          <a:p>
            <a:pPr rtl="0"/>
            <a:r>
              <a:rPr lang="pl-PL"/>
              <a:t>Kliknij, aby edytować styl</a:t>
            </a:r>
            <a:endParaRPr lang="pl-PL" dirty="0"/>
          </a:p>
        </p:txBody>
      </p:sp>
      <p:sp>
        <p:nvSpPr>
          <p:cNvPr id="3" name="Tekst pionowy — symbol zastępczy 2"/>
          <p:cNvSpPr>
            <a:spLocks noGrp="1"/>
          </p:cNvSpPr>
          <p:nvPr>
            <p:ph type="body" orient="vert" idx="1"/>
          </p:nvPr>
        </p:nvSpPr>
        <p:spPr>
          <a:xfrm>
            <a:off x="1522411" y="533400"/>
            <a:ext cx="8077201" cy="5592764"/>
          </a:xfrm>
        </p:spPr>
        <p:txBody>
          <a:bodyPr vert="eaVert" rtlCol="0"/>
          <a:lstStyle>
            <a:lvl5pPr>
              <a:defRPr/>
            </a:lvl5pPr>
            <a:lvl6pPr>
              <a:defRPr/>
            </a:lvl6pPr>
            <a:lvl7pPr>
              <a:defRPr/>
            </a:lvl7pPr>
            <a:lvl8pPr>
              <a:defRPr/>
            </a:lvl8pPr>
            <a:lvl9pPr>
              <a:defRPr/>
            </a:lvl9pPr>
          </a:lstStyle>
          <a:p>
            <a:pPr lvl="0" rtl="0"/>
            <a:r>
              <a:rPr lang="pl-PL"/>
              <a:t>Kliknij, aby edytować style wzorca tekstu</a:t>
            </a:r>
          </a:p>
          <a:p>
            <a:pPr lvl="1" rtl="0"/>
            <a:r>
              <a:rPr lang="pl-PL"/>
              <a:t>Drugi poziom</a:t>
            </a:r>
          </a:p>
          <a:p>
            <a:pPr lvl="2" rtl="0"/>
            <a:r>
              <a:rPr lang="pl-PL"/>
              <a:t>Trzeci poziom</a:t>
            </a:r>
          </a:p>
          <a:p>
            <a:pPr lvl="3" rtl="0"/>
            <a:r>
              <a:rPr lang="pl-PL"/>
              <a:t>Czwarty poziom</a:t>
            </a:r>
          </a:p>
          <a:p>
            <a:pPr lvl="4" rtl="0"/>
            <a:r>
              <a:rPr lang="pl-PL"/>
              <a:t>Piąty poziom</a:t>
            </a:r>
            <a:endParaRPr lang="pl-PL" dirty="0"/>
          </a:p>
        </p:txBody>
      </p:sp>
      <p:sp>
        <p:nvSpPr>
          <p:cNvPr id="5" name="Stopka — symbol zastępczy 3"/>
          <p:cNvSpPr>
            <a:spLocks noGrp="1"/>
          </p:cNvSpPr>
          <p:nvPr>
            <p:ph type="ftr" sz="quarter" idx="11"/>
          </p:nvPr>
        </p:nvSpPr>
        <p:spPr/>
        <p:txBody>
          <a:bodyPr rtlCol="0"/>
          <a:lstStyle/>
          <a:p>
            <a:pPr rtl="0"/>
            <a:endParaRPr lang="pl-PL" dirty="0"/>
          </a:p>
        </p:txBody>
      </p:sp>
      <p:sp>
        <p:nvSpPr>
          <p:cNvPr id="4" name="Data — symbol zastępczy 4"/>
          <p:cNvSpPr>
            <a:spLocks noGrp="1"/>
          </p:cNvSpPr>
          <p:nvPr>
            <p:ph type="dt" sz="half" idx="10"/>
          </p:nvPr>
        </p:nvSpPr>
        <p:spPr/>
        <p:txBody>
          <a:bodyPr rtlCol="0"/>
          <a:lstStyle/>
          <a:p>
            <a:pPr rtl="0"/>
            <a:fld id="{97CA1833-87B1-401C-9E97-0ECEC25BC921}" type="datetime1">
              <a:rPr lang="pl-PL" smtClean="0"/>
              <a:t>29.07.2024</a:t>
            </a:fld>
            <a:endParaRPr lang="pl-PL" dirty="0"/>
          </a:p>
        </p:txBody>
      </p:sp>
      <p:sp>
        <p:nvSpPr>
          <p:cNvPr id="6" name="Numer slajdu — symbol zastępczy 5"/>
          <p:cNvSpPr>
            <a:spLocks noGrp="1"/>
          </p:cNvSpPr>
          <p:nvPr>
            <p:ph type="sldNum" sz="quarter" idx="12"/>
          </p:nvPr>
        </p:nvSpPr>
        <p:spPr/>
        <p:txBody>
          <a:bodyPr rtlCol="0"/>
          <a:lstStyle/>
          <a:p>
            <a:pPr rtl="0"/>
            <a:fld id="{E5137D0E-4A4F-4307-8994-C1891D747D59}" type="slidenum">
              <a:rPr lang="pl-PL" smtClean="0"/>
              <a:t>‹#›</a:t>
            </a:fld>
            <a:endParaRPr lang="pl-PL" dirty="0"/>
          </a:p>
        </p:txBody>
      </p:sp>
    </p:spTree>
    <p:extLst>
      <p:ext uri="{BB962C8B-B14F-4D97-AF65-F5344CB8AC3E}">
        <p14:creationId xmlns:p14="http://schemas.microsoft.com/office/powerpoint/2010/main" val="15501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ytuł — symbol zastępczy 1"/>
          <p:cNvSpPr>
            <a:spLocks noGrp="1"/>
          </p:cNvSpPr>
          <p:nvPr>
            <p:ph type="title"/>
          </p:nvPr>
        </p:nvSpPr>
        <p:spPr>
          <a:xfrm>
            <a:off x="1522414" y="533400"/>
            <a:ext cx="9601200" cy="1143000"/>
          </a:xfrm>
          <a:prstGeom prst="rect">
            <a:avLst/>
          </a:prstGeom>
        </p:spPr>
        <p:txBody>
          <a:bodyPr vert="horz" lIns="91440" tIns="45720" rIns="91440" bIns="45720" rtlCol="0" anchor="b">
            <a:normAutofit/>
          </a:bodyPr>
          <a:lstStyle/>
          <a:p>
            <a:pPr rtl="0"/>
            <a:r>
              <a:rPr lang="pl-PL" dirty="0"/>
              <a:t>Kliknij, aby edytować styl wzorca tytułu</a:t>
            </a:r>
          </a:p>
        </p:txBody>
      </p:sp>
      <p:sp>
        <p:nvSpPr>
          <p:cNvPr id="3" name="Tekst — symbol zastępczy 2"/>
          <p:cNvSpPr>
            <a:spLocks noGrp="1"/>
          </p:cNvSpPr>
          <p:nvPr>
            <p:ph type="body" idx="1"/>
          </p:nvPr>
        </p:nvSpPr>
        <p:spPr>
          <a:xfrm>
            <a:off x="1522414" y="1828800"/>
            <a:ext cx="9601200" cy="4191000"/>
          </a:xfrm>
          <a:prstGeom prst="rect">
            <a:avLst/>
          </a:prstGeom>
        </p:spPr>
        <p:txBody>
          <a:bodyPr vert="horz" lIns="91440" tIns="45720" rIns="91440" bIns="45720" rtlCol="0">
            <a:normAutofit/>
          </a:bodyPr>
          <a:lstStyle/>
          <a:p>
            <a:pPr lvl="0" rtl="0"/>
            <a:r>
              <a:rPr lang="pl-PL" dirty="0"/>
              <a:t>Kliknij, aby edytować style wzorca tekstu</a:t>
            </a:r>
          </a:p>
          <a:p>
            <a:pPr lvl="1" rtl="0"/>
            <a:r>
              <a:rPr lang="pl-PL" dirty="0"/>
              <a:t>Drugi poziom</a:t>
            </a:r>
          </a:p>
          <a:p>
            <a:pPr lvl="2" rtl="0"/>
            <a:r>
              <a:rPr lang="pl-PL" dirty="0"/>
              <a:t>Trzeci poziom</a:t>
            </a:r>
          </a:p>
          <a:p>
            <a:pPr lvl="3" rtl="0"/>
            <a:r>
              <a:rPr lang="pl-PL" dirty="0"/>
              <a:t>Czwarty poziom</a:t>
            </a:r>
          </a:p>
          <a:p>
            <a:pPr lvl="4" rtl="0"/>
            <a:r>
              <a:rPr lang="pl-PL" dirty="0"/>
              <a:t>Piąty poziom</a:t>
            </a:r>
          </a:p>
          <a:p>
            <a:pPr lvl="5" rtl="0"/>
            <a:r>
              <a:rPr lang="pl-PL" dirty="0"/>
              <a:t>Szósty poziom</a:t>
            </a:r>
          </a:p>
          <a:p>
            <a:pPr lvl="6" rtl="0"/>
            <a:r>
              <a:rPr lang="pl-PL" dirty="0"/>
              <a:t>Siódmy poziom</a:t>
            </a:r>
          </a:p>
          <a:p>
            <a:pPr lvl="7" rtl="0"/>
            <a:r>
              <a:rPr lang="pl-PL" dirty="0"/>
              <a:t>Ósmy poziom</a:t>
            </a:r>
          </a:p>
          <a:p>
            <a:pPr lvl="8" rtl="0"/>
            <a:r>
              <a:rPr lang="pl-PL" dirty="0"/>
              <a:t>Dziewiąty poziom</a:t>
            </a:r>
          </a:p>
        </p:txBody>
      </p:sp>
      <p:sp>
        <p:nvSpPr>
          <p:cNvPr id="5" name="Stopka — symbol zastępczy 3"/>
          <p:cNvSpPr>
            <a:spLocks noGrp="1"/>
          </p:cNvSpPr>
          <p:nvPr>
            <p:ph type="ftr" sz="quarter" idx="3"/>
          </p:nvPr>
        </p:nvSpPr>
        <p:spPr>
          <a:xfrm>
            <a:off x="1517950" y="6172200"/>
            <a:ext cx="6862462" cy="273049"/>
          </a:xfrm>
          <a:prstGeom prst="rect">
            <a:avLst/>
          </a:prstGeom>
        </p:spPr>
        <p:txBody>
          <a:bodyPr vert="horz" lIns="91440" tIns="45720" rIns="91440" bIns="45720" rtlCol="0" anchor="ctr"/>
          <a:lstStyle>
            <a:lvl1pPr algn="l">
              <a:defRPr sz="1100">
                <a:solidFill>
                  <a:schemeClr val="tx1"/>
                </a:solidFill>
              </a:defRPr>
            </a:lvl1pPr>
          </a:lstStyle>
          <a:p>
            <a:pPr rtl="0"/>
            <a:endParaRPr lang="pl-PL" dirty="0"/>
          </a:p>
        </p:txBody>
      </p:sp>
      <p:sp>
        <p:nvSpPr>
          <p:cNvPr id="4" name="Data — symbol zastępczy 4"/>
          <p:cNvSpPr>
            <a:spLocks noGrp="1"/>
          </p:cNvSpPr>
          <p:nvPr>
            <p:ph type="dt" sz="half" idx="2"/>
          </p:nvPr>
        </p:nvSpPr>
        <p:spPr>
          <a:xfrm>
            <a:off x="8609012" y="6172200"/>
            <a:ext cx="1320059" cy="273049"/>
          </a:xfrm>
          <a:prstGeom prst="rect">
            <a:avLst/>
          </a:prstGeom>
        </p:spPr>
        <p:txBody>
          <a:bodyPr vert="horz" lIns="91440" tIns="45720" rIns="91440" bIns="45720" rtlCol="0" anchor="ctr"/>
          <a:lstStyle>
            <a:lvl1pPr algn="r">
              <a:defRPr sz="1100">
                <a:solidFill>
                  <a:schemeClr val="tx1"/>
                </a:solidFill>
              </a:defRPr>
            </a:lvl1pPr>
          </a:lstStyle>
          <a:p>
            <a:pPr rtl="0"/>
            <a:fld id="{E741C5F7-D0ED-4536-849E-3FC5144BF7CC}" type="datetime1">
              <a:rPr lang="pl-PL" smtClean="0"/>
              <a:t>29.07.2024</a:t>
            </a:fld>
            <a:endParaRPr lang="pl-PL" dirty="0"/>
          </a:p>
        </p:txBody>
      </p:sp>
      <p:sp>
        <p:nvSpPr>
          <p:cNvPr id="6" name="Numer slajdu — symbol zastępczy 5"/>
          <p:cNvSpPr>
            <a:spLocks noGrp="1"/>
          </p:cNvSpPr>
          <p:nvPr>
            <p:ph type="sldNum" sz="quarter" idx="4"/>
          </p:nvPr>
        </p:nvSpPr>
        <p:spPr>
          <a:xfrm>
            <a:off x="10133012" y="6172200"/>
            <a:ext cx="990601" cy="273049"/>
          </a:xfrm>
          <a:prstGeom prst="rect">
            <a:avLst/>
          </a:prstGeom>
        </p:spPr>
        <p:txBody>
          <a:bodyPr vert="horz" lIns="91440" tIns="45720" rIns="91440" bIns="45720" rtlCol="0" anchor="ctr"/>
          <a:lstStyle>
            <a:lvl1pPr algn="r">
              <a:defRPr sz="1100">
                <a:solidFill>
                  <a:schemeClr val="tx1"/>
                </a:solidFill>
              </a:defRPr>
            </a:lvl1pPr>
          </a:lstStyle>
          <a:p>
            <a:pPr rtl="0"/>
            <a:fld id="{E5137D0E-4A4F-4307-8994-C1891D747D59}" type="slidenum">
              <a:rPr lang="pl-PL" smtClean="0"/>
              <a:pPr/>
              <a:t>‹#›</a:t>
            </a:fld>
            <a:endParaRPr lang="pl-PL" dirty="0"/>
          </a:p>
        </p:txBody>
      </p:sp>
    </p:spTree>
    <p:extLst>
      <p:ext uri="{BB962C8B-B14F-4D97-AF65-F5344CB8AC3E}">
        <p14:creationId xmlns:p14="http://schemas.microsoft.com/office/powerpoint/2010/main" val="1526050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Font typeface="Arial" pitchFamily="34" charset="0"/>
        <a:buChar char="•"/>
        <a:defRPr sz="2000" kern="1200">
          <a:solidFill>
            <a:schemeClr val="tx1"/>
          </a:solidFill>
          <a:latin typeface="+mn-lt"/>
          <a:ea typeface="+mn-ea"/>
          <a:cs typeface="+mn-cs"/>
        </a:defRPr>
      </a:lvl1pPr>
      <a:lvl2pPr marL="502920" indent="-223838" algn="l" defTabSz="914400" rtl="0" eaLnBrk="1" latinLnBrk="0" hangingPunct="1">
        <a:lnSpc>
          <a:spcPct val="90000"/>
        </a:lnSpc>
        <a:spcBef>
          <a:spcPts val="800"/>
        </a:spcBef>
        <a:buFont typeface="Arial" pitchFamily="34" charset="0"/>
        <a:buChar char="–"/>
        <a:defRPr sz="1800" kern="1200">
          <a:solidFill>
            <a:schemeClr val="tx1"/>
          </a:solidFill>
          <a:latin typeface="+mn-lt"/>
          <a:ea typeface="+mn-ea"/>
          <a:cs typeface="+mn-cs"/>
        </a:defRPr>
      </a:lvl2pPr>
      <a:lvl3pPr marL="741363" indent="-171450" algn="l" defTabSz="914400" rtl="0" eaLnBrk="1" latinLnBrk="0" hangingPunct="1">
        <a:lnSpc>
          <a:spcPct val="90000"/>
        </a:lnSpc>
        <a:spcBef>
          <a:spcPts val="600"/>
        </a:spcBef>
        <a:buFont typeface="Arial" pitchFamily="34" charset="0"/>
        <a:buChar char="•"/>
        <a:defRPr sz="1600" kern="1200">
          <a:solidFill>
            <a:schemeClr val="tx1"/>
          </a:solidFill>
          <a:latin typeface="+mn-lt"/>
          <a:ea typeface="+mn-ea"/>
          <a:cs typeface="+mn-cs"/>
        </a:defRPr>
      </a:lvl3pPr>
      <a:lvl4pPr marL="966788" indent="-173038"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4pPr>
      <a:lvl5pPr marL="1208088" indent="-173038"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5pPr>
      <a:lvl6pPr marL="1444752"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6pPr>
      <a:lvl7pPr marL="1682496"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7pPr>
      <a:lvl8pPr marL="1920240"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8pPr>
      <a:lvl9pPr marL="2157984"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1.sv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7.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hyperlink" Target="https://116111.pl/czatuj/" TargetMode="External"/><Relationship Id="rId2" Type="http://schemas.openxmlformats.org/officeDocument/2006/relationships/hyperlink" Target="https://edukacja.dziennik.pl/aktualnosci/artykuly/9366376,monika-horna-cieslak-nowa-rzeczniczka-praw-dziecka-kim-jest-jakie-ma.html" TargetMode="External"/><Relationship Id="rId1" Type="http://schemas.openxmlformats.org/officeDocument/2006/relationships/slideLayout" Target="../slideLayouts/slideLayout7.xml"/><Relationship Id="rId6" Type="http://schemas.openxmlformats.org/officeDocument/2006/relationships/hyperlink" Target="https://dziecko.dziennik.pl/news/artykuly/9392614,nowy-rzad-kontra-decyzja-morawieckiego-wraca-finansowanie-telefonu-za.html" TargetMode="External"/><Relationship Id="rId5" Type="http://schemas.openxmlformats.org/officeDocument/2006/relationships/hyperlink" Target="https://brpd.gov.pl/dzieciecy-telefon-zaufania-rzecznika-praw-dziecka/" TargetMode="External"/><Relationship Id="rId4" Type="http://schemas.openxmlformats.org/officeDocument/2006/relationships/hyperlink" Target="https://800119119.p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81844" y="1700808"/>
            <a:ext cx="9684569" cy="3096344"/>
          </a:xfrm>
        </p:spPr>
        <p:txBody>
          <a:bodyPr rtlCol="0"/>
          <a:lstStyle/>
          <a:p>
            <a:pPr algn="ctr"/>
            <a:br>
              <a:rPr lang="pl-PL" dirty="0"/>
            </a:br>
            <a:br>
              <a:rPr lang="pl-PL" dirty="0"/>
            </a:br>
            <a:br>
              <a:rPr lang="pl-PL" dirty="0"/>
            </a:br>
            <a:br>
              <a:rPr lang="pl-PL" dirty="0"/>
            </a:br>
            <a:br>
              <a:rPr lang="pl-PL" dirty="0"/>
            </a:br>
            <a:br>
              <a:rPr lang="pl-PL" dirty="0"/>
            </a:br>
            <a:br>
              <a:rPr lang="pl-PL" dirty="0"/>
            </a:br>
            <a:br>
              <a:rPr lang="pl-PL" dirty="0"/>
            </a:br>
            <a:br>
              <a:rPr lang="pl-PL" dirty="0"/>
            </a:br>
            <a:r>
              <a:rPr lang="pl-PL" dirty="0"/>
              <a:t>								</a:t>
            </a:r>
            <a:br>
              <a:rPr lang="pl-PL" dirty="0"/>
            </a:br>
            <a:r>
              <a:rPr lang="pl-PL" dirty="0"/>
              <a:t>			</a:t>
            </a:r>
            <a:br>
              <a:rPr lang="pl-PL" dirty="0"/>
            </a:br>
            <a:br>
              <a:rPr lang="pl-PL" dirty="0"/>
            </a:br>
            <a:br>
              <a:rPr lang="pl-PL" dirty="0"/>
            </a:br>
            <a:br>
              <a:rPr lang="pl-PL" dirty="0"/>
            </a:br>
            <a:br>
              <a:rPr lang="pl-PL" dirty="0"/>
            </a:br>
            <a:r>
              <a:rPr lang="pl-PL" dirty="0"/>
              <a:t>																			</a:t>
            </a:r>
            <a:br>
              <a:rPr lang="pl-PL" dirty="0"/>
            </a:br>
            <a:br>
              <a:rPr lang="pl-PL" dirty="0"/>
            </a:br>
            <a:br>
              <a:rPr lang="pl-PL" dirty="0"/>
            </a:br>
            <a:br>
              <a:rPr lang="pl-PL" dirty="0"/>
            </a:br>
            <a:br>
              <a:rPr lang="pl-PL" dirty="0"/>
            </a:br>
            <a:br>
              <a:rPr lang="pl-PL" dirty="0"/>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pl-PL" sz="1800" kern="100" dirty="0">
                <a:effectLst/>
                <a:latin typeface="Calibri" panose="020F0502020204030204" pitchFamily="34" charset="0"/>
                <a:ea typeface="Calibri" panose="020F0502020204030204" pitchFamily="34" charset="0"/>
                <a:cs typeface="Times New Roman" panose="02020603050405020304" pitchFamily="18" charset="0"/>
              </a:rPr>
            </a:br>
            <a:b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pl-PL" sz="18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dirty="0"/>
              <a:t>		</a:t>
            </a:r>
            <a:r>
              <a:rPr lang="pl-PL" sz="4400" dirty="0"/>
              <a:t>Standardy ochrony małoletnich </a:t>
            </a:r>
            <a:br>
              <a:rPr lang="pl-PL" sz="4400" dirty="0"/>
            </a:br>
            <a:r>
              <a:rPr lang="pl-PL" sz="4400" dirty="0"/>
              <a:t>w </a:t>
            </a:r>
            <a:br>
              <a:rPr lang="pl-PL" sz="4400" dirty="0"/>
            </a:br>
            <a:r>
              <a:rPr lang="pl-PL" sz="4400" dirty="0"/>
              <a:t>Miejskim Ośrodku Pomocy Społecznej </a:t>
            </a:r>
            <a:br>
              <a:rPr lang="pl-PL" sz="4400" dirty="0"/>
            </a:br>
            <a:r>
              <a:rPr lang="pl-PL" sz="4400" dirty="0"/>
              <a:t>w Gubinie </a:t>
            </a:r>
          </a:p>
        </p:txBody>
      </p:sp>
      <p:sp>
        <p:nvSpPr>
          <p:cNvPr id="3" name="Podtytuł 2"/>
          <p:cNvSpPr>
            <a:spLocks noGrp="1"/>
          </p:cNvSpPr>
          <p:nvPr>
            <p:ph type="subTitle" idx="1"/>
          </p:nvPr>
        </p:nvSpPr>
        <p:spPr/>
        <p:txBody>
          <a:bodyPr rtlCol="0">
            <a:normAutofit lnSpcReduction="10000"/>
          </a:bodyPr>
          <a:lstStyle/>
          <a:p>
            <a:pPr rtl="0"/>
            <a:endParaRPr lang="pl-PL" dirty="0">
              <a:solidFill>
                <a:schemeClr val="tx1">
                  <a:lumMod val="50000"/>
                </a:schemeClr>
              </a:solidFill>
            </a:endParaRPr>
          </a:p>
          <a:p>
            <a:pPr rtl="0"/>
            <a:endParaRPr lang="pl-PL" dirty="0">
              <a:solidFill>
                <a:schemeClr val="tx1">
                  <a:lumMod val="50000"/>
                </a:schemeClr>
              </a:solidFill>
            </a:endParaRPr>
          </a:p>
          <a:p>
            <a:pPr rtl="0"/>
            <a:r>
              <a:rPr lang="pl-PL" dirty="0">
                <a:solidFill>
                  <a:schemeClr val="tx1">
                    <a:lumMod val="50000"/>
                  </a:schemeClr>
                </a:solidFill>
              </a:rPr>
              <a:t>Wersja skrócona</a:t>
            </a:r>
          </a:p>
        </p:txBody>
      </p:sp>
      <p:sp>
        <p:nvSpPr>
          <p:cNvPr id="5" name="pole tekstowe 4">
            <a:extLst>
              <a:ext uri="{FF2B5EF4-FFF2-40B4-BE49-F238E27FC236}">
                <a16:creationId xmlns:a16="http://schemas.microsoft.com/office/drawing/2014/main" id="{1C19A785-0A6A-223E-8A36-B93905598B18}"/>
              </a:ext>
            </a:extLst>
          </p:cNvPr>
          <p:cNvSpPr txBox="1"/>
          <p:nvPr/>
        </p:nvSpPr>
        <p:spPr>
          <a:xfrm>
            <a:off x="6094412" y="404664"/>
            <a:ext cx="5544616" cy="646331"/>
          </a:xfrm>
          <a:prstGeom prst="rect">
            <a:avLst/>
          </a:prstGeom>
          <a:noFill/>
        </p:spPr>
        <p:txBody>
          <a:bodyPr wrap="square" rtlCol="0">
            <a:spAutoFit/>
          </a:bodyPr>
          <a:lstStyle/>
          <a:p>
            <a:pPr algn="ctr"/>
            <a:r>
              <a:rPr lang="pl-PL" sz="12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Załącznik nr 2 do </a:t>
            </a:r>
            <a:br>
              <a:rPr lang="pl-PL" sz="12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pl-PL" sz="1200" kern="0" dirty="0">
                <a:solidFill>
                  <a:srgbClr val="323232"/>
                </a:solidFill>
                <a:latin typeface="Times New Roman" panose="02020603050405020304" pitchFamily="18" charset="0"/>
                <a:ea typeface="Times New Roman" panose="02020603050405020304" pitchFamily="18" charset="0"/>
                <a:cs typeface="Times New Roman" panose="02020603050405020304" pitchFamily="18" charset="0"/>
              </a:rPr>
              <a:t>           </a:t>
            </a:r>
            <a:r>
              <a:rPr lang="pl-PL" sz="12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Zarządzenia nr 10.2024 r. z dnia 25 lipca 2024 r. </a:t>
            </a:r>
            <a:br>
              <a:rPr lang="pl-PL" sz="12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pl-PL" sz="1200" kern="0" dirty="0">
                <a:solidFill>
                  <a:srgbClr val="323232"/>
                </a:solidFill>
                <a:effectLst/>
                <a:latin typeface="Times New Roman" panose="02020603050405020304" pitchFamily="18" charset="0"/>
                <a:ea typeface="Times New Roman" panose="02020603050405020304" pitchFamily="18" charset="0"/>
                <a:cs typeface="Times New Roman" panose="02020603050405020304" pitchFamily="18" charset="0"/>
              </a:rPr>
              <a:t>	Kierownika Miejskiego Ośrodka Pomocy Społecznej w Gubinie </a:t>
            </a:r>
            <a:endParaRPr lang="pl-PL" sz="1200" dirty="0"/>
          </a:p>
        </p:txBody>
      </p:sp>
    </p:spTree>
    <p:extLst>
      <p:ext uri="{BB962C8B-B14F-4D97-AF65-F5344CB8AC3E}">
        <p14:creationId xmlns:p14="http://schemas.microsoft.com/office/powerpoint/2010/main" val="456561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ytuł 1"/>
          <p:cNvSpPr>
            <a:spLocks noGrp="1"/>
          </p:cNvSpPr>
          <p:nvPr>
            <p:ph type="title"/>
          </p:nvPr>
        </p:nvSpPr>
        <p:spPr/>
        <p:txBody>
          <a:bodyPr rtlCol="0"/>
          <a:lstStyle/>
          <a:p>
            <a:pPr rtl="0"/>
            <a:r>
              <a:rPr lang="pl-PL" dirty="0"/>
              <a:t>Standardy ochrony małoletnich </a:t>
            </a:r>
          </a:p>
        </p:txBody>
      </p:sp>
      <p:sp>
        <p:nvSpPr>
          <p:cNvPr id="14" name="Zawartość — symbol zastępczy 2"/>
          <p:cNvSpPr>
            <a:spLocks noGrp="1"/>
          </p:cNvSpPr>
          <p:nvPr>
            <p:ph idx="1"/>
          </p:nvPr>
        </p:nvSpPr>
        <p:spPr/>
        <p:txBody>
          <a:bodyPr rtlCol="0"/>
          <a:lstStyle/>
          <a:p>
            <a:pPr rtl="0"/>
            <a:r>
              <a:rPr lang="pl-PL" dirty="0"/>
              <a:t>Jakie prawa mają małoletni? </a:t>
            </a:r>
          </a:p>
          <a:p>
            <a:pPr rtl="0"/>
            <a:r>
              <a:rPr lang="pl-PL" dirty="0"/>
              <a:t>Jak tworzyć pozytywne relacje?</a:t>
            </a:r>
          </a:p>
          <a:p>
            <a:pPr rtl="0"/>
            <a:r>
              <a:rPr lang="pl-PL" dirty="0"/>
              <a:t>Jakie zachowania są niedopuszczalne?</a:t>
            </a:r>
          </a:p>
          <a:p>
            <a:pPr rtl="0"/>
            <a:r>
              <a:rPr lang="pl-PL" dirty="0"/>
              <a:t>Czym jest przemoc?</a:t>
            </a:r>
          </a:p>
          <a:p>
            <a:pPr rtl="0"/>
            <a:r>
              <a:rPr lang="pl-PL" dirty="0"/>
              <a:t>Jak bezpiecznie korzystać z internetu?</a:t>
            </a:r>
          </a:p>
          <a:p>
            <a:pPr rtl="0"/>
            <a:r>
              <a:rPr lang="pl-PL" dirty="0"/>
              <a:t>Co zrobić, jeśli małoletni dozna krzywdy?</a:t>
            </a:r>
          </a:p>
          <a:p>
            <a:pPr rtl="0"/>
            <a:r>
              <a:rPr lang="pl-PL" dirty="0"/>
              <a:t>Wykaz nr telefonów, pod którymi małoletni znajdzie pomoc</a:t>
            </a:r>
          </a:p>
        </p:txBody>
      </p:sp>
    </p:spTree>
    <p:extLst>
      <p:ext uri="{BB962C8B-B14F-4D97-AF65-F5344CB8AC3E}">
        <p14:creationId xmlns:p14="http://schemas.microsoft.com/office/powerpoint/2010/main" val="4124289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680220" y="533400"/>
            <a:ext cx="9443394" cy="1383432"/>
          </a:xfrm>
        </p:spPr>
        <p:txBody>
          <a:bodyPr rtlCol="0">
            <a:normAutofit fontScale="90000"/>
          </a:bodyPr>
          <a:lstStyle/>
          <a:p>
            <a:pPr rtl="0"/>
            <a:br>
              <a:rPr lang="pl-PL" dirty="0"/>
            </a:br>
            <a:br>
              <a:rPr lang="pl-PL" dirty="0"/>
            </a:br>
            <a:br>
              <a:rPr lang="pl-PL" dirty="0"/>
            </a:br>
            <a:br>
              <a:rPr lang="pl-PL" dirty="0"/>
            </a:br>
            <a:r>
              <a:rPr lang="pl-PL" dirty="0"/>
              <a:t>Jakie prawa mają małoletni?</a:t>
            </a:r>
            <a:br>
              <a:rPr lang="pl-PL" dirty="0"/>
            </a:br>
            <a:endParaRPr lang="pl-PL" dirty="0"/>
          </a:p>
        </p:txBody>
      </p:sp>
      <p:pic>
        <p:nvPicPr>
          <p:cNvPr id="11" name="Symbol zastępczy zawartości 10" descr="Bank z wypełnieniem pełnym">
            <a:extLst>
              <a:ext uri="{FF2B5EF4-FFF2-40B4-BE49-F238E27FC236}">
                <a16:creationId xmlns:a16="http://schemas.microsoft.com/office/drawing/2014/main" id="{40B0AC37-D0EC-F2C0-32FD-31E951E8FA0A}"/>
              </a:ext>
            </a:extLst>
          </p:cNvPr>
          <p:cNvPicPr>
            <a:picLocks noGrp="1" noChangeAspect="1"/>
          </p:cNvPicPr>
          <p:nvPr>
            <p:ph idx="1"/>
          </p:nvPr>
        </p:nvPicPr>
        <p:blipFill>
          <a:blip r:embed="rId3">
            <a:extLst>
              <a:ext uri="{96DAC541-7B7A-43D3-8B79-37D633B846F1}">
                <asvg:svgBlip xmlns:asvg="http://schemas.microsoft.com/office/drawing/2016/SVG/main" r:embed="rId4"/>
              </a:ext>
            </a:extLst>
          </a:blip>
          <a:stretch>
            <a:fillRect/>
          </a:stretch>
        </p:blipFill>
        <p:spPr>
          <a:xfrm>
            <a:off x="765820" y="762000"/>
            <a:ext cx="914400" cy="914400"/>
          </a:xfrm>
        </p:spPr>
      </p:pic>
      <p:sp>
        <p:nvSpPr>
          <p:cNvPr id="25" name="pole tekstowe 24">
            <a:extLst>
              <a:ext uri="{FF2B5EF4-FFF2-40B4-BE49-F238E27FC236}">
                <a16:creationId xmlns:a16="http://schemas.microsoft.com/office/drawing/2014/main" id="{08ED9897-96B6-1F26-DFE6-EA8053AD19DC}"/>
              </a:ext>
            </a:extLst>
          </p:cNvPr>
          <p:cNvSpPr txBox="1"/>
          <p:nvPr/>
        </p:nvSpPr>
        <p:spPr>
          <a:xfrm>
            <a:off x="837828" y="1698417"/>
            <a:ext cx="10873207" cy="3954929"/>
          </a:xfrm>
          <a:prstGeom prst="rect">
            <a:avLst/>
          </a:prstGeom>
          <a:noFill/>
        </p:spPr>
        <p:txBody>
          <a:bodyPr wrap="square">
            <a:spAutoFit/>
          </a:bodyPr>
          <a:lstStyle/>
          <a:p>
            <a:r>
              <a:rPr lang="pl-PL" sz="1600" dirty="0"/>
              <a:t>Głównymi prawami osobistymi dziecka są:</a:t>
            </a:r>
          </a:p>
          <a:p>
            <a:r>
              <a:rPr lang="pl-PL" sz="1600" dirty="0"/>
              <a:t>*prawo do życia, </a:t>
            </a:r>
          </a:p>
          <a:p>
            <a:r>
              <a:rPr lang="pl-PL" sz="1600" dirty="0"/>
              <a:t>*prawo do własnej tożsamości, </a:t>
            </a:r>
          </a:p>
          <a:p>
            <a:r>
              <a:rPr lang="pl-PL" sz="1600" dirty="0"/>
              <a:t>*prawo do rozwoju, </a:t>
            </a:r>
          </a:p>
          <a:p>
            <a:r>
              <a:rPr lang="pl-PL" sz="1600" dirty="0"/>
              <a:t>*prawo do wychowania w rodzinie, </a:t>
            </a:r>
          </a:p>
          <a:p>
            <a:r>
              <a:rPr lang="pl-PL" sz="1600" dirty="0"/>
              <a:t>*prawo do wyrażania własnych poglądów oraz prawo do informacji.</a:t>
            </a:r>
          </a:p>
          <a:p>
            <a:endParaRPr lang="pl-PL" sz="1600" dirty="0"/>
          </a:p>
          <a:p>
            <a:r>
              <a:rPr lang="pl-PL" sz="1600" dirty="0"/>
              <a:t>Każde dziecko ma prawo do godnych warunków życia i odpowiedniego poziomu życia, zapewnienia rozwoju umysłowego i fizycznego, odpowiedniej edukacji, prawo do opieki zdrowotnej, prawo do odpoczynku. </a:t>
            </a:r>
          </a:p>
          <a:p>
            <a:endParaRPr lang="pl-PL" sz="1600" dirty="0"/>
          </a:p>
          <a:p>
            <a:r>
              <a:rPr lang="pl-PL" sz="1600" dirty="0"/>
              <a:t>Państwo Polskie oraz dorośli, poprzez ratyfikację Konwencji o Prawach Dziecka, zobowiązani są do traktowania dobra dziecka jako najwyższego celu oraz zapewnienia ochrony dziecku przed wszelkiego rodzaju przemocą (niewolnictwem, handlem ludźmi, wykorzystywaniem seksualnym, pracą przymusową, udziałem w działaniach zbrojnych).</a:t>
            </a:r>
          </a:p>
          <a:p>
            <a:endParaRPr lang="pl-PL" sz="1600" dirty="0"/>
          </a:p>
          <a:p>
            <a:r>
              <a:rPr lang="pl-PL" sz="1100" dirty="0"/>
              <a:t>Źródło: https://brpd.gov.pl/prawa-dziecka/</a:t>
            </a:r>
          </a:p>
        </p:txBody>
      </p:sp>
    </p:spTree>
    <p:extLst>
      <p:ext uri="{BB962C8B-B14F-4D97-AF65-F5344CB8AC3E}">
        <p14:creationId xmlns:p14="http://schemas.microsoft.com/office/powerpoint/2010/main" val="3689592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845940" y="533400"/>
            <a:ext cx="9277674" cy="1143000"/>
          </a:xfrm>
        </p:spPr>
        <p:txBody>
          <a:bodyPr rtlCol="0"/>
          <a:lstStyle/>
          <a:p>
            <a:pPr rtl="0"/>
            <a:r>
              <a:rPr lang="pl-PL" dirty="0"/>
              <a:t>Jak tworzyć relacje pełne szacunku?</a:t>
            </a:r>
          </a:p>
        </p:txBody>
      </p:sp>
      <p:sp>
        <p:nvSpPr>
          <p:cNvPr id="5" name="Zawartość — symbol zastępczy 2"/>
          <p:cNvSpPr>
            <a:spLocks noGrp="1"/>
          </p:cNvSpPr>
          <p:nvPr>
            <p:ph sz="half" idx="1"/>
          </p:nvPr>
        </p:nvSpPr>
        <p:spPr/>
        <p:txBody>
          <a:bodyPr rtlCol="0">
            <a:normAutofit lnSpcReduction="10000"/>
          </a:bodyPr>
          <a:lstStyle/>
          <a:p>
            <a:pPr rtl="0"/>
            <a:r>
              <a:rPr lang="pl-PL" dirty="0"/>
              <a:t>Traktuj ludzi z szacunkiem i żądaj, aby inni również traktowali Cię z szacunkiem,</a:t>
            </a:r>
          </a:p>
          <a:p>
            <a:pPr rtl="0"/>
            <a:r>
              <a:rPr lang="pl-PL" dirty="0"/>
              <a:t>Mów „nie”, jeśli się na coś nie godzisz, szanuj, gdy ktoś inny Ci odmawia,</a:t>
            </a:r>
          </a:p>
          <a:p>
            <a:pPr rtl="0"/>
            <a:r>
              <a:rPr lang="pl-PL" dirty="0"/>
              <a:t>Broń swojej przestrzeni intymnej, szanuj również granice wyznaczone przez innych ludzi, </a:t>
            </a:r>
          </a:p>
          <a:p>
            <a:pPr rtl="0"/>
            <a:r>
              <a:rPr lang="pl-PL" dirty="0"/>
              <a:t>Szanuj prawo do prywatności innych osób, </a:t>
            </a:r>
          </a:p>
          <a:p>
            <a:pPr rtl="0"/>
            <a:r>
              <a:rPr lang="pl-PL" dirty="0"/>
              <a:t>Nie używaj wulgaryzmów, nie hejtuj, </a:t>
            </a:r>
          </a:p>
        </p:txBody>
      </p:sp>
      <p:pic>
        <p:nvPicPr>
          <p:cNvPr id="17" name="Grafika 16" descr="Kontur szeroko uśmiechniętej twarzy z wypełnieniem pełnym">
            <a:extLst>
              <a:ext uri="{FF2B5EF4-FFF2-40B4-BE49-F238E27FC236}">
                <a16:creationId xmlns:a16="http://schemas.microsoft.com/office/drawing/2014/main" id="{03BBA18B-3165-F2CE-85E5-1CB6F87B3A5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7367" y="914400"/>
            <a:ext cx="914400" cy="914400"/>
          </a:xfrm>
          <a:prstGeom prst="rect">
            <a:avLst/>
          </a:prstGeom>
        </p:spPr>
      </p:pic>
      <p:sp>
        <p:nvSpPr>
          <p:cNvPr id="4" name="Symbol zastępczy zawartości 3">
            <a:extLst>
              <a:ext uri="{FF2B5EF4-FFF2-40B4-BE49-F238E27FC236}">
                <a16:creationId xmlns:a16="http://schemas.microsoft.com/office/drawing/2014/main" id="{DDCC6022-5B49-001E-1E06-78C4A4BAE3C8}"/>
              </a:ext>
            </a:extLst>
          </p:cNvPr>
          <p:cNvSpPr>
            <a:spLocks noGrp="1"/>
          </p:cNvSpPr>
          <p:nvPr>
            <p:ph sz="half" idx="2"/>
          </p:nvPr>
        </p:nvSpPr>
        <p:spPr/>
        <p:txBody>
          <a:bodyPr>
            <a:normAutofit lnSpcReduction="10000"/>
          </a:bodyPr>
          <a:lstStyle/>
          <a:p>
            <a:r>
              <a:rPr lang="pl-PL" dirty="0"/>
              <a:t>Szanuj prawo własności, </a:t>
            </a:r>
          </a:p>
          <a:p>
            <a:r>
              <a:rPr lang="pl-PL" dirty="0"/>
              <a:t>Nie naruszaj nietykalności cielesnej, nie używaj przemocy wobec innych, </a:t>
            </a:r>
          </a:p>
          <a:p>
            <a:pPr marL="0" indent="0">
              <a:buNone/>
            </a:pPr>
            <a:endParaRPr lang="pl-PL" dirty="0"/>
          </a:p>
        </p:txBody>
      </p:sp>
    </p:spTree>
    <p:extLst>
      <p:ext uri="{BB962C8B-B14F-4D97-AF65-F5344CB8AC3E}">
        <p14:creationId xmlns:p14="http://schemas.microsoft.com/office/powerpoint/2010/main" val="114171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061964" y="533400"/>
            <a:ext cx="9061650" cy="1143000"/>
          </a:xfrm>
        </p:spPr>
        <p:txBody>
          <a:bodyPr rtlCol="0">
            <a:normAutofit/>
          </a:bodyPr>
          <a:lstStyle/>
          <a:p>
            <a:pPr rtl="0"/>
            <a:r>
              <a:rPr lang="pl-PL" dirty="0">
                <a:solidFill>
                  <a:srgbClr val="FF0000"/>
                </a:solidFill>
              </a:rPr>
              <a:t>Jakie zachowania wobec małoletnich są niedopuszczalne?</a:t>
            </a:r>
          </a:p>
        </p:txBody>
      </p:sp>
      <p:sp>
        <p:nvSpPr>
          <p:cNvPr id="6" name="Zawartość — symbol zastępczy 2"/>
          <p:cNvSpPr>
            <a:spLocks noGrp="1"/>
          </p:cNvSpPr>
          <p:nvPr>
            <p:ph sz="half" idx="2"/>
          </p:nvPr>
        </p:nvSpPr>
        <p:spPr>
          <a:xfrm>
            <a:off x="6475412" y="1828800"/>
            <a:ext cx="5163616" cy="4191000"/>
          </a:xfrm>
        </p:spPr>
        <p:txBody>
          <a:bodyPr rtlCol="0">
            <a:normAutofit fontScale="25000" lnSpcReduction="20000"/>
          </a:bodyPr>
          <a:lstStyle/>
          <a:p>
            <a:pPr marL="0" indent="0" rtl="0">
              <a:buNone/>
            </a:pPr>
            <a:r>
              <a:rPr lang="pl-PL" sz="4800" dirty="0">
                <a:solidFill>
                  <a:srgbClr val="002060"/>
                </a:solidFill>
              </a:rPr>
              <a:t>ZANIEDBYWANIE</a:t>
            </a:r>
          </a:p>
          <a:p>
            <a:pPr rtl="0"/>
            <a:r>
              <a:rPr lang="pl-PL" sz="4800" dirty="0"/>
              <a:t>Niezaspakajanie przez opiekunów podstawowych potrzeb fizycznych i psychicznych i nie respektowanie podstawowych praw dziecka:</a:t>
            </a:r>
          </a:p>
          <a:p>
            <a:pPr rtl="0">
              <a:buFontTx/>
              <a:buChar char="-"/>
            </a:pPr>
            <a:r>
              <a:rPr lang="pl-PL" sz="4800" dirty="0"/>
              <a:t>niedożywienie,</a:t>
            </a:r>
          </a:p>
          <a:p>
            <a:pPr rtl="0">
              <a:buFontTx/>
              <a:buChar char="-"/>
            </a:pPr>
            <a:r>
              <a:rPr lang="pl-PL" sz="4800" dirty="0"/>
              <a:t>ubiór nieodpowiedni do pory roku, </a:t>
            </a:r>
          </a:p>
          <a:p>
            <a:pPr rtl="0">
              <a:buFontTx/>
              <a:buChar char="-"/>
            </a:pPr>
            <a:r>
              <a:rPr lang="pl-PL" sz="4800" dirty="0"/>
              <a:t>zaniedbanie higieniczne, </a:t>
            </a:r>
          </a:p>
          <a:p>
            <a:pPr rtl="0">
              <a:buFontTx/>
              <a:buChar char="-"/>
            </a:pPr>
            <a:r>
              <a:rPr lang="pl-PL" sz="4800" dirty="0"/>
              <a:t>pozostawianie na dworze bez opieki w godzinach wieczornych i nocnych, pozostawianie dziecka samego w domu lub pod opieką osób nietrzeźwych, </a:t>
            </a:r>
          </a:p>
          <a:p>
            <a:pPr rtl="0">
              <a:buFontTx/>
              <a:buChar char="-"/>
            </a:pPr>
            <a:r>
              <a:rPr lang="pl-PL" sz="4800" dirty="0"/>
              <a:t>nie dbanie o higienę snu (nieregularne godziny snu i odpoczynku,  spanie w zadymionych pomieszczeniach, </a:t>
            </a:r>
          </a:p>
          <a:p>
            <a:pPr rtl="0">
              <a:buFontTx/>
              <a:buChar char="-"/>
            </a:pPr>
            <a:r>
              <a:rPr lang="pl-PL" sz="4800" dirty="0"/>
              <a:t>uniemożliwianie edukacji</a:t>
            </a:r>
          </a:p>
          <a:p>
            <a:pPr rtl="0">
              <a:buFontTx/>
              <a:buChar char="-"/>
            </a:pPr>
            <a:r>
              <a:rPr lang="pl-PL" sz="4800" dirty="0"/>
              <a:t>niezapewnienie opieki lekarskiej</a:t>
            </a:r>
          </a:p>
          <a:p>
            <a:pPr rtl="0">
              <a:buFontTx/>
              <a:buChar char="-"/>
            </a:pPr>
            <a:r>
              <a:rPr lang="pl-PL" sz="4800" dirty="0"/>
              <a:t>obojętność na postępującą demoralizację małoletniego, np. tolerowanie ryzykownych kontaktów seksualnych, spożywanie alkoholu przez dzieci, palenie tytoniu (w tym e-papierosów), zażywanie narkotyków.</a:t>
            </a:r>
          </a:p>
          <a:p>
            <a:pPr rtl="0"/>
            <a:endParaRPr lang="pl-PL" dirty="0"/>
          </a:p>
        </p:txBody>
      </p:sp>
      <p:pic>
        <p:nvPicPr>
          <p:cNvPr id="3" name="Grafika 2" descr="Brak znaku z wypełnieniem pełnym">
            <a:extLst>
              <a:ext uri="{FF2B5EF4-FFF2-40B4-BE49-F238E27FC236}">
                <a16:creationId xmlns:a16="http://schemas.microsoft.com/office/drawing/2014/main" id="{D8B501F5-E098-C21A-080D-5ACA2363F66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65820" y="822627"/>
            <a:ext cx="914400" cy="914400"/>
          </a:xfrm>
          <a:prstGeom prst="rect">
            <a:avLst/>
          </a:prstGeom>
        </p:spPr>
      </p:pic>
      <p:sp>
        <p:nvSpPr>
          <p:cNvPr id="5" name="Symbol zastępczy zawartości 4">
            <a:extLst>
              <a:ext uri="{FF2B5EF4-FFF2-40B4-BE49-F238E27FC236}">
                <a16:creationId xmlns:a16="http://schemas.microsoft.com/office/drawing/2014/main" id="{FBA0EE7E-F4F9-74E0-5D6E-A52BD5415638}"/>
              </a:ext>
            </a:extLst>
          </p:cNvPr>
          <p:cNvSpPr>
            <a:spLocks noGrp="1"/>
          </p:cNvSpPr>
          <p:nvPr>
            <p:ph sz="half" idx="1"/>
          </p:nvPr>
        </p:nvSpPr>
        <p:spPr>
          <a:xfrm>
            <a:off x="621804" y="1828800"/>
            <a:ext cx="5545762" cy="4624536"/>
          </a:xfrm>
        </p:spPr>
        <p:txBody>
          <a:bodyPr>
            <a:noAutofit/>
          </a:bodyPr>
          <a:lstStyle/>
          <a:p>
            <a:r>
              <a:rPr lang="pl-PL" sz="1200" b="1" dirty="0">
                <a:solidFill>
                  <a:srgbClr val="002060"/>
                </a:solidFill>
              </a:rPr>
              <a:t>PRZEMOC FIZYCZNA</a:t>
            </a:r>
          </a:p>
          <a:p>
            <a:pPr marL="0" indent="0">
              <a:buNone/>
            </a:pPr>
            <a:r>
              <a:rPr lang="pl-PL" sz="1200" dirty="0"/>
              <a:t>Bicie (otwartą dłonią, pięścią, przedmiotami), kopanie, popychanie, szarpanie, policzkowanie, szczypanie, duszenie, przymusowe zamykanie w toalecie, szafie, piwnicy, wiązanie, kneblowanie,</a:t>
            </a:r>
          </a:p>
          <a:p>
            <a:r>
              <a:rPr lang="pl-PL" sz="1200" b="1" dirty="0">
                <a:solidFill>
                  <a:srgbClr val="002060"/>
                </a:solidFill>
              </a:rPr>
              <a:t>PRZEMOC PSYCHICZNA</a:t>
            </a:r>
          </a:p>
          <a:p>
            <a:r>
              <a:rPr lang="pl-PL" sz="1200" dirty="0"/>
              <a:t>Przezywanie, ośmieszanie, obrażanie, obmawianie, plotkowanie, szantażowanie, manipulowanie, izolowanie od otoczenia, odtrącanie dziecka, emocjonalna niedostępność, wciąganie dziecka w konflikty dorosłych</a:t>
            </a:r>
          </a:p>
          <a:p>
            <a:pPr rtl="0"/>
            <a:r>
              <a:rPr lang="pl-PL" sz="1200" b="1" dirty="0">
                <a:solidFill>
                  <a:srgbClr val="002060"/>
                </a:solidFill>
              </a:rPr>
              <a:t>PRZEMOC SEKSUALNA</a:t>
            </a:r>
          </a:p>
          <a:p>
            <a:r>
              <a:rPr lang="pl-PL" sz="1200" dirty="0"/>
              <a:t>Zmuszanie do niechcianych aktywności seksualnych, w tym przytulanie, głaskanie, całowanie bez wyrażonej zgody, </a:t>
            </a:r>
          </a:p>
          <a:p>
            <a:r>
              <a:rPr lang="pl-PL" sz="1200" dirty="0"/>
              <a:t>Robienie zdjęć, nagrywanie filmów bez zgody, udostępnianie takich zdjęć i filmów, </a:t>
            </a:r>
          </a:p>
          <a:p>
            <a:r>
              <a:rPr lang="pl-PL" sz="1200" dirty="0"/>
              <a:t>Nakłanianie do obnażania się, pokazywania miejsc intymnych, dotykanie miejsc intymnych, nakłanianie do obnażania się przy innych osobach, namawianie do dotykania miejsc intymnych innych osób,</a:t>
            </a:r>
          </a:p>
        </p:txBody>
      </p:sp>
    </p:spTree>
    <p:extLst>
      <p:ext uri="{BB962C8B-B14F-4D97-AF65-F5344CB8AC3E}">
        <p14:creationId xmlns:p14="http://schemas.microsoft.com/office/powerpoint/2010/main" val="3316169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a 1" descr="Internet z wypełnieniem pełnym">
            <a:extLst>
              <a:ext uri="{FF2B5EF4-FFF2-40B4-BE49-F238E27FC236}">
                <a16:creationId xmlns:a16="http://schemas.microsoft.com/office/drawing/2014/main" id="{ABB5E2E6-D5B5-AA53-AB6A-A195AEBB935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08013" y="647700"/>
            <a:ext cx="914400" cy="914400"/>
          </a:xfrm>
          <a:prstGeom prst="rect">
            <a:avLst/>
          </a:prstGeom>
        </p:spPr>
      </p:pic>
      <p:sp>
        <p:nvSpPr>
          <p:cNvPr id="6" name="pole tekstowe 5">
            <a:extLst>
              <a:ext uri="{FF2B5EF4-FFF2-40B4-BE49-F238E27FC236}">
                <a16:creationId xmlns:a16="http://schemas.microsoft.com/office/drawing/2014/main" id="{A789F65F-44E7-B895-6CF8-015283F944B4}"/>
              </a:ext>
            </a:extLst>
          </p:cNvPr>
          <p:cNvSpPr txBox="1"/>
          <p:nvPr/>
        </p:nvSpPr>
        <p:spPr>
          <a:xfrm>
            <a:off x="1701924" y="764704"/>
            <a:ext cx="7992888" cy="400110"/>
          </a:xfrm>
          <a:prstGeom prst="rect">
            <a:avLst/>
          </a:prstGeom>
          <a:noFill/>
        </p:spPr>
        <p:txBody>
          <a:bodyPr wrap="square">
            <a:spAutoFit/>
          </a:bodyPr>
          <a:lstStyle/>
          <a:p>
            <a:pPr rtl="0"/>
            <a:r>
              <a:rPr lang="pl-PL" sz="2000" b="1" dirty="0"/>
              <a:t>Jak małoletni może bezpiecznie korzystać z internetu?</a:t>
            </a:r>
          </a:p>
        </p:txBody>
      </p:sp>
      <p:sp>
        <p:nvSpPr>
          <p:cNvPr id="8" name="pole tekstowe 7">
            <a:extLst>
              <a:ext uri="{FF2B5EF4-FFF2-40B4-BE49-F238E27FC236}">
                <a16:creationId xmlns:a16="http://schemas.microsoft.com/office/drawing/2014/main" id="{350516B9-D88C-E475-9AB3-4852789B2196}"/>
              </a:ext>
            </a:extLst>
          </p:cNvPr>
          <p:cNvSpPr txBox="1"/>
          <p:nvPr/>
        </p:nvSpPr>
        <p:spPr>
          <a:xfrm>
            <a:off x="693812" y="1562101"/>
            <a:ext cx="10801200" cy="4724370"/>
          </a:xfrm>
          <a:prstGeom prst="rect">
            <a:avLst/>
          </a:prstGeom>
          <a:noFill/>
        </p:spPr>
        <p:txBody>
          <a:bodyPr wrap="square">
            <a:spAutoFit/>
          </a:bodyPr>
          <a:lstStyle/>
          <a:p>
            <a:r>
              <a:rPr lang="pl-PL" sz="1200" dirty="0"/>
              <a:t>MOPS w Gubinie na terenie Ośrodka nie zapewnia dostępu do internetu, jednak w celu realizacji działań profilaktycznych umieszcza się informację na temat sposobów bezpiecznego korzystania z internetu w Standardach ochrony małoletnich.</a:t>
            </a:r>
          </a:p>
          <a:p>
            <a:r>
              <a:rPr lang="pl-PL" sz="1200" dirty="0"/>
              <a:t>Aby bezpiecznie korzystać z internetu:</a:t>
            </a:r>
          </a:p>
          <a:p>
            <a:r>
              <a:rPr lang="pl-PL" sz="1100" dirty="0"/>
              <a:t>* nie podawaj swoich danych osobowych (imienia i nazwiska, adresu), swoich loginów i haseł do kont na mediach społecznościowych osobom poznanym w internecie, których nie znasz,</a:t>
            </a:r>
            <a:br>
              <a:rPr lang="pl-PL" sz="1100" dirty="0"/>
            </a:br>
            <a:r>
              <a:rPr lang="pl-PL" sz="1100" dirty="0"/>
              <a:t>* zawsze używaj oprogramowania antywirusowego, użyj również programowania, które pozwoli Ci odzyskać dostęp do konta,</a:t>
            </a:r>
            <a:br>
              <a:rPr lang="pl-PL" sz="1100" dirty="0"/>
            </a:br>
            <a:r>
              <a:rPr lang="pl-PL" sz="1100" dirty="0"/>
              <a:t>* nie klikaj w podejrzane linki, załączniki w wiadomościach e-mail, </a:t>
            </a:r>
            <a:br>
              <a:rPr lang="pl-PL" sz="1100" dirty="0"/>
            </a:br>
            <a:r>
              <a:rPr lang="pl-PL" sz="1100" dirty="0"/>
              <a:t>* portale społecznościowe zabezpiecz trudnymi do odgadnięcia hasłami,</a:t>
            </a:r>
            <a:br>
              <a:rPr lang="pl-PL" sz="1100" dirty="0"/>
            </a:br>
            <a:r>
              <a:rPr lang="pl-PL" sz="1100" dirty="0"/>
              <a:t>* staraj się dzielić swój czas pomiędzy aktywnością online, a innymi sposobami spędzania czasu wolnego, unikniesz w ten sposób zagrożenia uzależnieniem od internetu. Czytaj książki, spotykaj się z przyjaciółmi, uprawiaj sporty, opiekuj się zwierzętami itp., </a:t>
            </a:r>
            <a:br>
              <a:rPr lang="pl-PL" sz="1100" dirty="0"/>
            </a:br>
            <a:r>
              <a:rPr lang="pl-PL" sz="1100" dirty="0"/>
              <a:t>* jeżeli w referacie, wypracowaniu lub innej pracy domowej wykorzystałeś materiały ze stron internetowych, pobranych plików z internetu zawsze podawaj imię i nazwisko cytowanego autora, podaj link do źródła, w ten sposób unikniesz oskarżenia o plagiat,</a:t>
            </a:r>
            <a:br>
              <a:rPr lang="pl-PL" sz="1100" dirty="0"/>
            </a:br>
            <a:r>
              <a:rPr lang="pl-PL" sz="1100" dirty="0"/>
              <a:t>* jeśli poznajesz nowe osoby w internecie zawsze pozostań czujny, osoba po drugiej stronie nie musi być tym, za kogo się podaje, nawet jeśli widzisz ją na połączeniu wideo – nie masz pewności, czy to co mówi jest prawdą, nie ma również pewności, czy nie zastosowano technologii pozwalających zmieniać wizerunek (np. </a:t>
            </a:r>
            <a:r>
              <a:rPr lang="pl-PL" sz="1100" dirty="0" err="1"/>
              <a:t>Deepfake</a:t>
            </a:r>
            <a:r>
              <a:rPr lang="pl-PL" sz="1100" dirty="0"/>
              <a:t>), </a:t>
            </a:r>
            <a:br>
              <a:rPr lang="pl-PL" sz="1100" dirty="0"/>
            </a:br>
            <a:r>
              <a:rPr lang="pl-PL" sz="1100" dirty="0"/>
              <a:t>* ostrożnie publikuj treści na mediach społecznościowych oraz rozważnie udostępniaj treści w internecie. Internet nie zapomina, a w przypadku treści, które mogą Cię kompromitować, musisz być pewny, że nie zostaną one wykorzystane przeciwko Tobie, </a:t>
            </a:r>
            <a:br>
              <a:rPr lang="pl-PL" sz="1100" dirty="0"/>
            </a:br>
            <a:r>
              <a:rPr lang="pl-PL" sz="1100" dirty="0"/>
              <a:t>* jeśli w internecie napotkasz treści, które uznasz za podejrzane, niebezpieczne, dziwne – natychmiast poinformuj o tym zaufanego dorosłego,</a:t>
            </a:r>
            <a:br>
              <a:rPr lang="pl-PL" sz="1100" dirty="0"/>
            </a:br>
            <a:r>
              <a:rPr lang="pl-PL" sz="1100" dirty="0"/>
              <a:t>* nie zastraszaj, nie poniżaj, nie wyśmiewaj osób online, a jeśli jesteś świadkiem takiego zachowania w internecie, zgłoś takie zdarzenie zaufanemu dorosłemu, </a:t>
            </a:r>
            <a:br>
              <a:rPr lang="pl-PL" sz="1100" dirty="0"/>
            </a:br>
            <a:r>
              <a:rPr lang="pl-PL" sz="1100" dirty="0"/>
              <a:t>* jeśli w sieci staniesz się ofiarą poniżania, zastraszania lub ktoś będzie na Tobie wymuszał zachowania, na które nie masz ochoty, będzie żądał pieniędzy, spotkań itp. to ZAWSZE poproś o pomoc dorosłego – rodziców, pedagoga w szkole, policjanta, dzielnicowego, inną zaufaną osobę dorosłą. Możesz również skorzystać z pomocy któregoś z telefonów zaufania np. </a:t>
            </a:r>
            <a:r>
              <a:rPr lang="pl-PL" sz="1100" dirty="0">
                <a:solidFill>
                  <a:srgbClr val="FF0000"/>
                </a:solidFill>
              </a:rPr>
              <a:t>Telefonu Zaufania dla Dzieci i Młodzieży – 116 111</a:t>
            </a:r>
            <a:r>
              <a:rPr lang="pl-PL" sz="1100" dirty="0"/>
              <a:t>.</a:t>
            </a:r>
          </a:p>
          <a:p>
            <a:endParaRPr lang="pl-PL" sz="1100" dirty="0"/>
          </a:p>
          <a:p>
            <a:r>
              <a:rPr lang="pl-PL" sz="1100" dirty="0"/>
              <a:t>Ważne informacje dla rodziców!</a:t>
            </a:r>
          </a:p>
          <a:p>
            <a:pPr marL="171450" indent="-171450">
              <a:buFont typeface="Arial" panose="020B0604020202020204" pitchFamily="34" charset="0"/>
              <a:buChar char="•"/>
            </a:pPr>
            <a:r>
              <a:rPr lang="pl-PL" sz="1100" dirty="0"/>
              <a:t>korzystaj z kontroli rodzicielskiej na komputerze lub smartfonie- pozwoli ona zablokować niechciane strony i treści nieodpowiednie dla twojego dziecka,</a:t>
            </a:r>
          </a:p>
          <a:p>
            <a:pPr marL="171450" indent="-171450">
              <a:buFont typeface="Arial" panose="020B0604020202020204" pitchFamily="34" charset="0"/>
              <a:buChar char="•"/>
            </a:pPr>
            <a:r>
              <a:rPr lang="pl-PL" sz="1100" dirty="0"/>
              <a:t>bądź rodzicem obecnym i zainteresowanym tym, co interesuje Twoje dziecko i jak spędza ono czas w internecie.</a:t>
            </a:r>
          </a:p>
          <a:p>
            <a:pPr marL="171450" indent="-171450">
              <a:buFont typeface="Arial" panose="020B0604020202020204" pitchFamily="34" charset="0"/>
              <a:buChar char="•"/>
            </a:pPr>
            <a:endParaRPr lang="pl-PL" sz="1200" dirty="0"/>
          </a:p>
        </p:txBody>
      </p:sp>
    </p:spTree>
    <p:extLst>
      <p:ext uri="{BB962C8B-B14F-4D97-AF65-F5344CB8AC3E}">
        <p14:creationId xmlns:p14="http://schemas.microsoft.com/office/powerpoint/2010/main" val="2894229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6613" y="1196752"/>
            <a:ext cx="3276599" cy="1008112"/>
          </a:xfrm>
        </p:spPr>
        <p:txBody>
          <a:bodyPr rtlCol="0">
            <a:normAutofit fontScale="90000"/>
          </a:bodyPr>
          <a:lstStyle/>
          <a:p>
            <a:pPr rtl="0"/>
            <a:r>
              <a:rPr lang="pl-PL" sz="2400" dirty="0"/>
              <a:t>Co zrobić, jeśli małoletni</a:t>
            </a:r>
            <a:br>
              <a:rPr lang="pl-PL" sz="2400" dirty="0"/>
            </a:br>
            <a:r>
              <a:rPr lang="pl-PL" sz="2400" dirty="0"/>
              <a:t>dozna krzywdy?</a:t>
            </a:r>
          </a:p>
        </p:txBody>
      </p:sp>
      <p:sp>
        <p:nvSpPr>
          <p:cNvPr id="4" name="Tekst — symbol zastępczy 3"/>
          <p:cNvSpPr>
            <a:spLocks noGrp="1"/>
          </p:cNvSpPr>
          <p:nvPr>
            <p:ph type="body" sz="half" idx="2"/>
          </p:nvPr>
        </p:nvSpPr>
        <p:spPr>
          <a:xfrm>
            <a:off x="836613" y="4077072"/>
            <a:ext cx="2161455" cy="2446784"/>
          </a:xfrm>
        </p:spPr>
        <p:txBody>
          <a:bodyPr rtlCol="0">
            <a:noAutofit/>
          </a:bodyPr>
          <a:lstStyle/>
          <a:p>
            <a:pPr rtl="0"/>
            <a:r>
              <a:rPr lang="pl-PL" sz="2400" dirty="0"/>
              <a:t>Jak powinna zachować się osoba, która podejmuje interwencję w Twojej sprawie? </a:t>
            </a:r>
          </a:p>
        </p:txBody>
      </p:sp>
      <p:sp>
        <p:nvSpPr>
          <p:cNvPr id="3" name="Zawartość — symbol zastępczy 2"/>
          <p:cNvSpPr>
            <a:spLocks noGrp="1"/>
          </p:cNvSpPr>
          <p:nvPr>
            <p:ph idx="1"/>
          </p:nvPr>
        </p:nvSpPr>
        <p:spPr>
          <a:xfrm>
            <a:off x="3934172" y="836712"/>
            <a:ext cx="7460833" cy="5687144"/>
          </a:xfrm>
        </p:spPr>
        <p:txBody>
          <a:bodyPr rtlCol="0">
            <a:normAutofit fontScale="77500" lnSpcReduction="20000"/>
          </a:bodyPr>
          <a:lstStyle/>
          <a:p>
            <a:pPr rtl="0"/>
            <a:r>
              <a:rPr lang="pl-PL" sz="1600" dirty="0"/>
              <a:t>Jeśli zostałeś skrzywdzony przez rodzica, opiekuna, inną osobę dorosłą, rówieśnika poinformuj o tym drugiego z rodziców, a jeśli nie masz takiej możliwości, inną zaufaną osobę dorosłą np. pedagoga, wychowawcę w szkole, pracownika socjalnego, asystenta rodziny, dzielnicowego. </a:t>
            </a:r>
          </a:p>
          <a:p>
            <a:pPr marL="0" indent="0" rtl="0">
              <a:buNone/>
            </a:pPr>
            <a:r>
              <a:rPr lang="pl-PL" sz="1600" dirty="0"/>
              <a:t>Ważne jest, żebyś zwrócił się do kogoś o pomoc, opisał co się dzieje, ponieważ nie zawsze zewnętrzni obserwatorzy są w stanie dostrzec, że dzieje Ci się krzywda. </a:t>
            </a:r>
          </a:p>
          <a:p>
            <a:pPr marL="0" indent="0" rtl="0">
              <a:buNone/>
            </a:pPr>
            <a:r>
              <a:rPr lang="pl-PL" sz="1600" b="1" dirty="0">
                <a:solidFill>
                  <a:srgbClr val="FF0000"/>
                </a:solidFill>
              </a:rPr>
              <a:t>Ważne!</a:t>
            </a:r>
          </a:p>
          <a:p>
            <a:pPr rtl="0"/>
            <a:r>
              <a:rPr lang="pl-PL" sz="1600" dirty="0"/>
              <a:t>Masz prawo powiedzieć „nie”(także członkowi rodziny, osobie, którą kochasz, szanujesz) jeśli nie chcesz czegoś robić, jeśli coś sprawia Ci przykrość, jeśli „tajemnice, sekrety” sprawiają, że odczuwasz smutek, niepokój, strach, zawstydzenie</a:t>
            </a:r>
          </a:p>
          <a:p>
            <a:pPr rtl="0"/>
            <a:r>
              <a:rPr lang="pl-PL" sz="1600" dirty="0"/>
              <a:t>Twoje zdanie i uczucia są ważne</a:t>
            </a:r>
          </a:p>
          <a:p>
            <a:pPr rtl="0"/>
            <a:r>
              <a:rPr lang="pl-PL" sz="1600" dirty="0"/>
              <a:t>Alarmuj jeśli potrzebujesz pomocy – krzycz, wzywaj pomocy, gdy ktoś cię krzywdzi, pamiętaj, że zawsze możesz zadzwonić na nr alarmowy </a:t>
            </a:r>
            <a:r>
              <a:rPr lang="pl-PL" sz="1600" b="1" dirty="0">
                <a:solidFill>
                  <a:srgbClr val="FF0000"/>
                </a:solidFill>
              </a:rPr>
              <a:t>112</a:t>
            </a:r>
            <a:r>
              <a:rPr lang="pl-PL" sz="1600" dirty="0"/>
              <a:t> i powiedzieć, co się stało.</a:t>
            </a:r>
          </a:p>
          <a:p>
            <a:pPr marL="0" indent="0" rtl="0">
              <a:buNone/>
            </a:pPr>
            <a:r>
              <a:rPr lang="pl-PL" sz="1600" dirty="0"/>
              <a:t>W trakcie rozmowy dorosły powinien:</a:t>
            </a:r>
          </a:p>
          <a:p>
            <a:pPr rtl="0"/>
            <a:r>
              <a:rPr lang="pl-PL" sz="1600" dirty="0"/>
              <a:t>zachować cierpliwość i szacunek,</a:t>
            </a:r>
          </a:p>
          <a:p>
            <a:pPr rtl="0"/>
            <a:r>
              <a:rPr lang="pl-PL" sz="1600" dirty="0"/>
              <a:t>wysłuchać uważnie Twojej historii i komunikować się prosto i odpowiednie do Twojego wieku, </a:t>
            </a:r>
          </a:p>
          <a:p>
            <a:pPr rtl="0"/>
            <a:r>
              <a:rPr lang="pl-PL" sz="1600" dirty="0"/>
              <a:t>rozmowa powinna odbyć się twarzą w twarz, bez zbędnego naruszania przestrzeni osobistej, </a:t>
            </a:r>
          </a:p>
          <a:p>
            <a:pPr rtl="0"/>
            <a:r>
              <a:rPr lang="pl-PL" sz="1600" dirty="0"/>
              <a:t>szczegóły rozmowy pomiędzy Tobą a wysłuchującym Cię dorosłym powinny pozostać poufne. Treść tej rozmowy powinna zostać wykorzystana wyłącznie do podjęcia działań wobec osoby stosującej przemoc, tj. podjęcie interwencji, odseparowanie sprawcy od małoletniego, skierowanie wniosku do sądu rodzinnego, zawiadomienia prokuratury o podejrzeniu popełnienia przestępstwa, wszczęcia procedury „Niebieskiej Karty”,</a:t>
            </a:r>
          </a:p>
          <a:p>
            <a:pPr rtl="0"/>
            <a:endParaRPr lang="pl-PL" sz="1600" dirty="0"/>
          </a:p>
        </p:txBody>
      </p:sp>
      <p:pic>
        <p:nvPicPr>
          <p:cNvPr id="7" name="Symbol zastępczy zawartości 6" descr="Kontur płaczącej twarzy z wypełnieniem pełnym">
            <a:extLst>
              <a:ext uri="{FF2B5EF4-FFF2-40B4-BE49-F238E27FC236}">
                <a16:creationId xmlns:a16="http://schemas.microsoft.com/office/drawing/2014/main" id="{581D61EE-9FED-4941-786B-47CF0BC637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49796" y="91480"/>
            <a:ext cx="914400" cy="914400"/>
          </a:xfrm>
          <a:prstGeom prst="rect">
            <a:avLst/>
          </a:prstGeom>
        </p:spPr>
      </p:pic>
    </p:spTree>
    <p:extLst>
      <p:ext uri="{BB962C8B-B14F-4D97-AF65-F5344CB8AC3E}">
        <p14:creationId xmlns:p14="http://schemas.microsoft.com/office/powerpoint/2010/main" val="965303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36613" y="620688"/>
            <a:ext cx="3276599" cy="1296144"/>
          </a:xfrm>
        </p:spPr>
        <p:txBody>
          <a:bodyPr rtlCol="0">
            <a:normAutofit/>
          </a:bodyPr>
          <a:lstStyle/>
          <a:p>
            <a:pPr rtl="0"/>
            <a:r>
              <a:rPr lang="pl-PL" dirty="0"/>
              <a:t>Gdzie znajdziesz pomoc?</a:t>
            </a:r>
          </a:p>
        </p:txBody>
      </p:sp>
      <p:sp>
        <p:nvSpPr>
          <p:cNvPr id="4" name="Tekst — symbol zastępczy 3"/>
          <p:cNvSpPr>
            <a:spLocks noGrp="1"/>
          </p:cNvSpPr>
          <p:nvPr>
            <p:ph type="body" sz="half" idx="2"/>
          </p:nvPr>
        </p:nvSpPr>
        <p:spPr/>
        <p:txBody>
          <a:bodyPr rtlCol="0"/>
          <a:lstStyle/>
          <a:p>
            <a:pPr rtl="0"/>
            <a:r>
              <a:rPr lang="pl-PL" dirty="0"/>
              <a:t>Wykaz telefonów</a:t>
            </a:r>
          </a:p>
        </p:txBody>
      </p:sp>
      <p:sp>
        <p:nvSpPr>
          <p:cNvPr id="7" name="pole tekstowe 6">
            <a:extLst>
              <a:ext uri="{FF2B5EF4-FFF2-40B4-BE49-F238E27FC236}">
                <a16:creationId xmlns:a16="http://schemas.microsoft.com/office/drawing/2014/main" id="{2A58F4DF-11D1-5EFA-12FE-E55B0D466C76}"/>
              </a:ext>
            </a:extLst>
          </p:cNvPr>
          <p:cNvSpPr txBox="1"/>
          <p:nvPr/>
        </p:nvSpPr>
        <p:spPr>
          <a:xfrm>
            <a:off x="5457951" y="764704"/>
            <a:ext cx="6048672" cy="5139869"/>
          </a:xfrm>
          <a:prstGeom prst="rect">
            <a:avLst/>
          </a:prstGeom>
          <a:noFill/>
        </p:spPr>
        <p:txBody>
          <a:bodyPr wrap="square" rtlCol="0">
            <a:spAutoFit/>
          </a:bodyPr>
          <a:lstStyle/>
          <a:p>
            <a:r>
              <a:rPr lang="pl-PL" sz="1600" dirty="0"/>
              <a:t>Jeśli masz problemy, zawsze, gdy coś Cię niepokoi to w pierwszej kolejności porozmawiaj z rodzicem/opiekunem lub inną zaufaną dorosłą osobą z Twojego otoczenia (może to być nauczyciel, asystent rodziny, pracownik socjalny, pedagog itp.) </a:t>
            </a:r>
          </a:p>
          <a:p>
            <a:endParaRPr lang="pl-PL" dirty="0"/>
          </a:p>
          <a:p>
            <a:r>
              <a:rPr lang="pl-PL" dirty="0"/>
              <a:t>Pracownicy socjalni naszego ośrodka dostępni są pod nr tel. 68 455 81 51, 68 4558152, 68 4558153. </a:t>
            </a:r>
          </a:p>
          <a:p>
            <a:endParaRPr lang="pl-PL" dirty="0"/>
          </a:p>
          <a:p>
            <a:r>
              <a:rPr lang="pl-PL" sz="1600" dirty="0"/>
              <a:t>Jeśli obawiasz się takiej rozmowy, lub nie czujesz się na nią gotowy, możesz zadzwonić do Telefonu Zaufania dla Dzieci i Młodzieży Fundacji Dajemy Dzieciom Siłę – </a:t>
            </a:r>
            <a:r>
              <a:rPr lang="pl-PL" sz="1600" b="1" dirty="0">
                <a:solidFill>
                  <a:srgbClr val="FF0000"/>
                </a:solidFill>
              </a:rPr>
              <a:t>116 111 </a:t>
            </a:r>
            <a:r>
              <a:rPr lang="pl-PL" sz="1600" dirty="0"/>
              <a:t>lub </a:t>
            </a:r>
          </a:p>
          <a:p>
            <a:r>
              <a:rPr lang="pl-PL" sz="1600" dirty="0"/>
              <a:t>Telefonu Zaufania prowadzonego przez Rzecznika Praw Dziecka – </a:t>
            </a:r>
            <a:r>
              <a:rPr lang="pl-PL" sz="1600" b="1" dirty="0">
                <a:solidFill>
                  <a:srgbClr val="FF0000"/>
                </a:solidFill>
              </a:rPr>
              <a:t>800 121 212</a:t>
            </a:r>
          </a:p>
          <a:p>
            <a:r>
              <a:rPr lang="pl-PL" sz="1600" dirty="0"/>
              <a:t>Dyżurują tam osoby, które mogą Ci pomóc, wysłuchać i udzielić wsparcia, a treść rozmowy pozostanie poufna.</a:t>
            </a:r>
          </a:p>
          <a:p>
            <a:endParaRPr lang="pl-PL" sz="1600" b="1" dirty="0">
              <a:solidFill>
                <a:srgbClr val="FF0000"/>
              </a:solidFill>
            </a:endParaRPr>
          </a:p>
          <a:p>
            <a:r>
              <a:rPr lang="pl-PL" sz="1600" b="1" dirty="0">
                <a:solidFill>
                  <a:srgbClr val="FF0000"/>
                </a:solidFill>
              </a:rPr>
              <a:t>W sytuacji zagrożenia życia, zdrowia nie obawiaj się skorzystać z telefonu alarmowego 112. </a:t>
            </a:r>
          </a:p>
          <a:p>
            <a:endParaRPr lang="pl-PL" sz="1600" b="1" dirty="0">
              <a:solidFill>
                <a:srgbClr val="FF0000"/>
              </a:solidFill>
            </a:endParaRPr>
          </a:p>
          <a:p>
            <a:endParaRPr lang="pl-PL" sz="1600" b="1" dirty="0">
              <a:solidFill>
                <a:srgbClr val="FF0000"/>
              </a:solidFill>
            </a:endParaRPr>
          </a:p>
        </p:txBody>
      </p:sp>
    </p:spTree>
    <p:extLst>
      <p:ext uri="{BB962C8B-B14F-4D97-AF65-F5344CB8AC3E}">
        <p14:creationId xmlns:p14="http://schemas.microsoft.com/office/powerpoint/2010/main" val="26700867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CA1D9A2-ADDC-1C0F-7D54-F359E73F66C5}"/>
              </a:ext>
            </a:extLst>
          </p:cNvPr>
          <p:cNvSpPr>
            <a:spLocks noChangeArrowheads="1"/>
          </p:cNvSpPr>
          <p:nvPr/>
        </p:nvSpPr>
        <p:spPr bwMode="auto">
          <a:xfrm>
            <a:off x="0" y="-7186572"/>
            <a:ext cx="12188825" cy="1437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B0F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b="1" dirty="0">
              <a:solidFill>
                <a:srgbClr val="00B0F0"/>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B0F0"/>
                </a:solidFill>
                <a:effectLst/>
                <a:latin typeface="Arial" panose="020B0604020202020204" pitchFamily="34" charset="0"/>
              </a:rPr>
              <a:t>W zakresie przeciwdziałania przemocy:</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800 120 226</a:t>
            </a:r>
            <a:r>
              <a:rPr kumimoji="0" lang="pl-PL" altLang="pl-PL" sz="1400" b="0" i="0" u="none" strike="noStrike" cap="none" normalizeH="0" baseline="0" dirty="0">
                <a:ln>
                  <a:noFill/>
                </a:ln>
                <a:solidFill>
                  <a:srgbClr val="FF0000"/>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bezpłatna linia policji ds. </a:t>
            </a:r>
            <a:r>
              <a:rPr kumimoji="0" lang="pl-PL" altLang="pl-PL" sz="1400" b="1" i="0" u="none" strike="noStrike" cap="none" normalizeH="0" baseline="0" dirty="0">
                <a:ln>
                  <a:noFill/>
                </a:ln>
                <a:solidFill>
                  <a:schemeClr val="tx1"/>
                </a:solidFill>
                <a:effectLst/>
                <a:latin typeface="Arial" panose="020B0604020202020204" pitchFamily="34" charset="0"/>
              </a:rPr>
              <a:t>Przeciwdziałania Przemocy w Rodzinie</a:t>
            </a:r>
            <a:r>
              <a:rPr kumimoji="0" lang="pl-PL" altLang="pl-PL" sz="1400" b="0" i="0" u="none" strike="noStrike" cap="none" normalizeH="0" baseline="0" dirty="0">
                <a:ln>
                  <a:noFill/>
                </a:ln>
                <a:solidFill>
                  <a:schemeClr val="tx1"/>
                </a:solidFill>
                <a:effectLst/>
                <a:latin typeface="Arial" panose="020B0604020202020204" pitchFamily="34" charset="0"/>
              </a:rPr>
              <a:t>. Specjaliści przyjmują zgłoszenia przemocy w rodzinie (uruchomienie procedury </a:t>
            </a:r>
            <a:r>
              <a:rPr kumimoji="0" lang="pl-PL" altLang="pl-PL" sz="1400" b="1" i="0" u="none" strike="noStrike" cap="none" normalizeH="0" baseline="0" dirty="0">
                <a:ln>
                  <a:noFill/>
                </a:ln>
                <a:solidFill>
                  <a:schemeClr val="tx1"/>
                </a:solidFill>
                <a:effectLst/>
                <a:latin typeface="Arial" panose="020B0604020202020204" pitchFamily="34" charset="0"/>
              </a:rPr>
              <a:t>Niebieskiej Karty</a:t>
            </a:r>
            <a:r>
              <a:rPr kumimoji="0" lang="pl-PL" altLang="pl-PL" sz="1400" b="0" i="0" u="none" strike="noStrike" cap="none" normalizeH="0" baseline="0" dirty="0">
                <a:ln>
                  <a:noFill/>
                </a:ln>
                <a:solidFill>
                  <a:schemeClr val="tx1"/>
                </a:solidFill>
                <a:effectLst/>
                <a:latin typeface="Arial" panose="020B0604020202020204" pitchFamily="34" charset="0"/>
              </a:rPr>
              <a:t>), podejmują interwencje i doradzają w sytuacjach kryzysowych. Telefon działa od pon. do pt. w godz. 9:30-15:30.</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22 668 70 00</a:t>
            </a:r>
            <a:r>
              <a:rPr kumimoji="0" lang="pl-PL" altLang="pl-PL" sz="1400" b="0" i="0" u="none" strike="noStrike" cap="none" normalizeH="0" baseline="0" dirty="0">
                <a:ln>
                  <a:noFill/>
                </a:ln>
                <a:solidFill>
                  <a:srgbClr val="FF0000"/>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całodobowa </a:t>
            </a:r>
            <a:r>
              <a:rPr kumimoji="0" lang="pl-PL" altLang="pl-PL" sz="1400" b="1" i="0" u="none" strike="noStrike" cap="none" normalizeH="0" baseline="0" dirty="0">
                <a:ln>
                  <a:noFill/>
                </a:ln>
                <a:solidFill>
                  <a:schemeClr val="tx1"/>
                </a:solidFill>
                <a:effectLst/>
                <a:latin typeface="Arial" panose="020B0604020202020204" pitchFamily="34" charset="0"/>
              </a:rPr>
              <a:t>Poradnia Telefoniczna Niebieskiej Linii</a:t>
            </a:r>
            <a:r>
              <a:rPr kumimoji="0" lang="pl-PL" altLang="pl-PL" sz="1400" b="0" i="0" u="none" strike="noStrike" cap="none" normalizeH="0" baseline="0" dirty="0">
                <a:ln>
                  <a:noFill/>
                </a:ln>
                <a:solidFill>
                  <a:schemeClr val="tx1"/>
                </a:solidFill>
                <a:effectLst/>
                <a:latin typeface="Arial" panose="020B0604020202020204" pitchFamily="34" charset="0"/>
              </a:rPr>
              <a:t>, przeznaczona m.in. do zgłaszania przemocy domowej.</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116 000</a:t>
            </a:r>
            <a:r>
              <a:rPr kumimoji="0" lang="pl-PL" altLang="pl-PL" sz="1400" b="0" i="0" u="none" strike="noStrike" cap="none" normalizeH="0" baseline="0" dirty="0">
                <a:ln>
                  <a:noFill/>
                </a:ln>
                <a:solidFill>
                  <a:srgbClr val="FF0000"/>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telefon w sprawie zaginionego dziecka i nastolatka.</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800 100 100</a:t>
            </a:r>
            <a:r>
              <a:rPr kumimoji="0" lang="pl-PL" altLang="pl-PL" sz="1400" b="0" i="0" u="none" strike="noStrike" cap="none" normalizeH="0" baseline="0" dirty="0">
                <a:ln>
                  <a:noFill/>
                </a:ln>
                <a:solidFill>
                  <a:srgbClr val="FF0000"/>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bezpłatna linia dla rodziców i nauczycieli szukających wsparcia w przypadku przeciwdziałania </a:t>
            </a:r>
            <a:r>
              <a:rPr kumimoji="0" lang="pl-PL" altLang="pl-PL" sz="1400" b="1" i="0" u="none" strike="noStrike" cap="none" normalizeH="0" baseline="0" dirty="0">
                <a:ln>
                  <a:noFill/>
                </a:ln>
                <a:solidFill>
                  <a:schemeClr val="tx1"/>
                </a:solidFill>
                <a:effectLst/>
                <a:latin typeface="Arial" panose="020B0604020202020204" pitchFamily="34" charset="0"/>
              </a:rPr>
              <a:t>przemocy wobec dzieci</a:t>
            </a:r>
            <a:r>
              <a:rPr kumimoji="0" lang="pl-PL" altLang="pl-PL" sz="1400" b="0" i="0" u="none" strike="noStrike" cap="none" normalizeH="0" baseline="0" dirty="0">
                <a:ln>
                  <a:noFill/>
                </a:ln>
                <a:solidFill>
                  <a:schemeClr val="tx1"/>
                </a:solidFill>
                <a:effectLst/>
                <a:latin typeface="Arial" panose="020B0604020202020204" pitchFamily="34" charset="0"/>
              </a:rPr>
              <a:t> (cyberprzemoc, przemoc w szkole, substancje psychoaktywne). Linia czynna pn.-pt. w godz. 12:00-15:00.</a:t>
            </a: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pl-PL" altLang="pl-PL" sz="1400" b="1" dirty="0">
                <a:solidFill>
                  <a:srgbClr val="00B0F0"/>
                </a:solidFill>
                <a:latin typeface="Arial" panose="020B0604020202020204" pitchFamily="34" charset="0"/>
              </a:rPr>
              <a:t>W sprawach r</a:t>
            </a:r>
            <a:r>
              <a:rPr kumimoji="0" lang="pl-PL" altLang="pl-PL" sz="1400" b="1" i="0" u="none" strike="noStrike" cap="none" normalizeH="0" baseline="0" dirty="0">
                <a:ln>
                  <a:noFill/>
                </a:ln>
                <a:solidFill>
                  <a:srgbClr val="00B0F0"/>
                </a:solidFill>
                <a:effectLst/>
                <a:latin typeface="Arial" panose="020B0604020202020204" pitchFamily="34" charset="0"/>
              </a:rPr>
              <a:t>elacji, związków, przemocy seksualnej: </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19 288 </a:t>
            </a:r>
            <a:r>
              <a:rPr kumimoji="0" lang="pl-PL" altLang="pl-PL" sz="1400" b="1" i="0" u="none" strike="noStrike" cap="none" normalizeH="0" baseline="0" dirty="0">
                <a:ln>
                  <a:noFill/>
                </a:ln>
                <a:solidFill>
                  <a:schemeClr val="tx1"/>
                </a:solidFill>
                <a:effectLst/>
                <a:latin typeface="Arial" panose="020B0604020202020204" pitchFamily="34" charset="0"/>
              </a:rPr>
              <a:t>– Młodzieżowy Telefon Zaufania</a:t>
            </a:r>
            <a:r>
              <a:rPr kumimoji="0" lang="pl-PL" altLang="pl-PL" sz="1400" b="0" i="0" u="none" strike="noStrike" cap="none" normalizeH="0" baseline="0" dirty="0">
                <a:ln>
                  <a:noFill/>
                </a:ln>
                <a:solidFill>
                  <a:schemeClr val="tx1"/>
                </a:solidFill>
                <a:effectLst/>
                <a:latin typeface="Arial" panose="020B0604020202020204" pitchFamily="34" charset="0"/>
              </a:rPr>
              <a:t>, dyżury specjalistów pon.-pt. 15:00-19:00.</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22 635 93 92 </a:t>
            </a:r>
            <a:r>
              <a:rPr kumimoji="0" lang="pl-PL" altLang="pl-PL" sz="1400" b="1" i="0" u="none" strike="noStrike" cap="none" normalizeH="0" baseline="0" dirty="0">
                <a:ln>
                  <a:noFill/>
                </a:ln>
                <a:solidFill>
                  <a:schemeClr val="tx1"/>
                </a:solidFill>
                <a:effectLst/>
                <a:latin typeface="Arial" panose="020B0604020202020204" pitchFamily="34" charset="0"/>
              </a:rPr>
              <a:t>– Piątkowe Pogotowie Pontonowe, </a:t>
            </a:r>
            <a:r>
              <a:rPr kumimoji="0" lang="pl-PL" altLang="pl-PL" sz="1400" b="0" i="0" u="none" strike="noStrike" cap="none" normalizeH="0" baseline="0" dirty="0">
                <a:ln>
                  <a:noFill/>
                </a:ln>
                <a:solidFill>
                  <a:schemeClr val="tx1"/>
                </a:solidFill>
                <a:effectLst/>
                <a:latin typeface="Arial" panose="020B0604020202020204" pitchFamily="34" charset="0"/>
              </a:rPr>
              <a:t>młodzieżowy telefon zaufania do rozmów o seksie i związkach, pt. 16:00-20:00.</a:t>
            </a: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pl-PL" altLang="pl-PL" sz="1400" b="1" dirty="0">
                <a:solidFill>
                  <a:srgbClr val="00B0F0"/>
                </a:solidFill>
                <a:latin typeface="Arial" panose="020B0604020202020204" pitchFamily="34" charset="0"/>
              </a:rPr>
              <a:t>W sprawie nadużywania a</a:t>
            </a:r>
            <a:r>
              <a:rPr kumimoji="0" lang="pl-PL" altLang="pl-PL" sz="1400" b="1" i="0" u="none" strike="noStrike" cap="none" normalizeH="0" baseline="0" dirty="0">
                <a:ln>
                  <a:noFill/>
                </a:ln>
                <a:solidFill>
                  <a:srgbClr val="00B0F0"/>
                </a:solidFill>
                <a:effectLst/>
                <a:latin typeface="Arial" panose="020B0604020202020204" pitchFamily="34" charset="0"/>
              </a:rPr>
              <a:t>lkoholu</a:t>
            </a:r>
            <a:r>
              <a:rPr lang="pl-PL" altLang="pl-PL" sz="1400" b="1" dirty="0">
                <a:solidFill>
                  <a:srgbClr val="00B0F0"/>
                </a:solidFill>
                <a:latin typeface="Arial" panose="020B0604020202020204" pitchFamily="34" charset="0"/>
              </a:rPr>
              <a:t> i</a:t>
            </a:r>
            <a:r>
              <a:rPr kumimoji="0" lang="pl-PL" altLang="pl-PL" sz="1400" b="1" i="0" u="none" strike="noStrike" cap="none" normalizeH="0" baseline="0" dirty="0">
                <a:ln>
                  <a:noFill/>
                </a:ln>
                <a:solidFill>
                  <a:srgbClr val="00B0F0"/>
                </a:solidFill>
                <a:effectLst/>
                <a:latin typeface="Arial" panose="020B0604020202020204" pitchFamily="34" charset="0"/>
              </a:rPr>
              <a:t> substancji psychoaktywnych:</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0 519 047 370</a:t>
            </a:r>
            <a:r>
              <a:rPr kumimoji="0" lang="pl-PL" altLang="pl-PL" sz="1400" b="0" i="0" u="none" strike="noStrike" cap="none" normalizeH="0" baseline="0" dirty="0">
                <a:ln>
                  <a:noFill/>
                </a:ln>
                <a:solidFill>
                  <a:srgbClr val="FF0000"/>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Specjalistyczna Poradnia Profilaktyczno-Terapeutyczna dla Dzieci i Młodzieży ze Środowisk Zagrożonych Alkoholizmem "OPTA". Telefon przeznaczony dla dzieci i młodzieży w wieku do 21 lat oraz rodziców nastolatków borykających się z uzależnieniami. Dyżury specjalistów w pt., godz. 10:00-14:00.</a:t>
            </a: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pl-PL" altLang="pl-PL" sz="1400" b="1" dirty="0">
                <a:solidFill>
                  <a:srgbClr val="00B0F0"/>
                </a:solidFill>
                <a:latin typeface="Arial" panose="020B0604020202020204" pitchFamily="34" charset="0"/>
              </a:rPr>
              <a:t>W sprawie z</a:t>
            </a:r>
            <a:r>
              <a:rPr kumimoji="0" lang="pl-PL" altLang="pl-PL" sz="1400" b="1" i="0" u="none" strike="noStrike" cap="none" normalizeH="0" baseline="0" dirty="0">
                <a:ln>
                  <a:noFill/>
                </a:ln>
                <a:solidFill>
                  <a:srgbClr val="00B0F0"/>
                </a:solidFill>
                <a:effectLst/>
                <a:latin typeface="Arial" panose="020B0604020202020204" pitchFamily="34" charset="0"/>
              </a:rPr>
              <a:t>drowia psychicznego, depresji dziecka, pomocy psychologicznej: </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22 484 88 04 </a:t>
            </a:r>
            <a:r>
              <a:rPr kumimoji="0" lang="pl-PL" altLang="pl-PL" sz="1400" b="0" i="0" u="none" strike="noStrike" cap="none" normalizeH="0" baseline="0" dirty="0">
                <a:ln>
                  <a:noFill/>
                </a:ln>
                <a:solidFill>
                  <a:schemeClr val="tx1"/>
                </a:solidFill>
                <a:effectLst/>
                <a:latin typeface="Arial" panose="020B0604020202020204" pitchFamily="34" charset="0"/>
              </a:rPr>
              <a:t>– telefon fundacji </a:t>
            </a:r>
            <a:r>
              <a:rPr kumimoji="0" lang="pl-PL" altLang="pl-PL" sz="1400" b="1" i="0" u="none" strike="noStrike" cap="none" normalizeH="0" baseline="0" dirty="0">
                <a:ln>
                  <a:noFill/>
                </a:ln>
                <a:solidFill>
                  <a:schemeClr val="tx1"/>
                </a:solidFill>
                <a:effectLst/>
                <a:latin typeface="Arial" panose="020B0604020202020204" pitchFamily="34" charset="0"/>
              </a:rPr>
              <a:t>ITAKA</a:t>
            </a:r>
            <a:r>
              <a:rPr kumimoji="0" lang="pl-PL" altLang="pl-PL" sz="1400" b="0" i="0" u="none" strike="noStrike" cap="none" normalizeH="0" baseline="0" dirty="0">
                <a:ln>
                  <a:noFill/>
                </a:ln>
                <a:solidFill>
                  <a:schemeClr val="tx1"/>
                </a:solidFill>
                <a:effectLst/>
                <a:latin typeface="Arial" panose="020B0604020202020204" pitchFamily="34" charset="0"/>
              </a:rPr>
              <a:t>, Telefon Zaufania Młodych, psychologowie dyżurują pon.-sob. w godz. 12:00-20:00.</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22 594 91 00</a:t>
            </a:r>
            <a:r>
              <a:rPr kumimoji="0" lang="pl-PL" altLang="pl-PL" sz="1400" b="0" i="0" u="none" strike="noStrike" cap="none" normalizeH="0" baseline="0" dirty="0">
                <a:ln>
                  <a:noFill/>
                </a:ln>
                <a:solidFill>
                  <a:srgbClr val="FF0000"/>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Antydepresyjny Telefon Forum Przeciw Depresji, płatny, dostępny śr.-czw. 17:00-19:00.</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FF0000"/>
                </a:solidFill>
                <a:effectLst/>
                <a:latin typeface="Arial" panose="020B0604020202020204" pitchFamily="34" charset="0"/>
              </a:rPr>
              <a:t>22 425 98 48</a:t>
            </a:r>
            <a:r>
              <a:rPr kumimoji="0" lang="pl-PL" altLang="pl-PL" sz="1400" b="1" i="0" u="none" strike="noStrike" cap="none" normalizeH="0" baseline="0" dirty="0">
                <a:ln>
                  <a:noFill/>
                </a:ln>
                <a:solidFill>
                  <a:schemeClr val="tx1"/>
                </a:solidFill>
                <a:effectLst/>
                <a:latin typeface="Arial" panose="020B0604020202020204" pitchFamily="34" charset="0"/>
              </a:rPr>
              <a:t> </a:t>
            </a:r>
            <a:r>
              <a:rPr kumimoji="0" lang="pl-PL" altLang="pl-PL" sz="1400" b="0" i="0" u="none" strike="noStrike" cap="none" normalizeH="0" baseline="0" dirty="0">
                <a:ln>
                  <a:noFill/>
                </a:ln>
                <a:solidFill>
                  <a:schemeClr val="tx1"/>
                </a:solidFill>
                <a:effectLst/>
                <a:latin typeface="Arial" panose="020B0604020202020204" pitchFamily="34" charset="0"/>
              </a:rPr>
              <a:t>– Telefoniczna Pierwsza Pomoc Psychologiczna, pon.-pt. 17:00-20:00, sob. 15:00-17:00.</a:t>
            </a: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B0F0"/>
                </a:solidFill>
                <a:effectLst/>
                <a:latin typeface="Arial" panose="020B0604020202020204" pitchFamily="34" charset="0"/>
              </a:rPr>
              <a:t>Dyżury specjalistów na chacie online</a:t>
            </a:r>
            <a:r>
              <a:rPr kumimoji="0" lang="pl-PL" altLang="pl-PL" sz="1400" b="0" i="0" u="none" strike="noStrike" cap="none" normalizeH="0" baseline="0" dirty="0">
                <a:ln>
                  <a:noFill/>
                </a:ln>
                <a:solidFill>
                  <a:srgbClr val="00B0F0"/>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0" i="0" u="none" strike="noStrike" cap="none" normalizeH="0" baseline="0" dirty="0">
                <a:ln>
                  <a:noFill/>
                </a:ln>
                <a:solidFill>
                  <a:schemeClr val="tx1"/>
                </a:solidFill>
                <a:effectLst/>
                <a:latin typeface="Arial" panose="020B0604020202020204" pitchFamily="34" charset="0"/>
              </a:rPr>
              <a:t>Dzieci i nastolatki mogą korzystać m.in. z chatu na stronie telefonu 116 111, na portalu Towarzystwa Przyjaciół Dzieci oraz na stronie </a:t>
            </a:r>
            <a:r>
              <a:rPr kumimoji="0" lang="pl-PL" altLang="pl-PL" sz="1400" b="1" i="0" u="none" strike="noStrike" cap="none" normalizeH="0" baseline="0" dirty="0">
                <a:ln>
                  <a:noFill/>
                </a:ln>
                <a:effectLst/>
                <a:latin typeface="Arial" panose="020B0604020202020204" pitchFamily="34" charset="0"/>
                <a:hlinkClick r:id="rId2">
                  <a:extLst>
                    <a:ext uri="{A12FA001-AC4F-418D-AE19-62706E023703}">
                      <ahyp:hlinkClr xmlns:ahyp="http://schemas.microsoft.com/office/drawing/2018/hyperlinkcolor" val="tx"/>
                    </a:ext>
                  </a:extLst>
                </a:hlinkClick>
              </a:rPr>
              <a:t>Rzecznika Praw Dziecka</a:t>
            </a:r>
            <a:r>
              <a:rPr kumimoji="0" lang="pl-PL" altLang="pl-PL" sz="1400" b="1" i="0" u="none" strike="noStrike" cap="none" normalizeH="0" baseline="0" dirty="0">
                <a:ln>
                  <a:noFill/>
                </a:ln>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400" b="1" i="0" u="none" strike="noStrike" cap="none" normalizeH="0" baseline="0" dirty="0">
                <a:ln>
                  <a:noFill/>
                </a:ln>
                <a:effectLst/>
                <a:latin typeface="Arial" panose="020B0604020202020204" pitchFamily="34" charset="0"/>
                <a:hlinkClick r:id="rId3">
                  <a:extLst>
                    <a:ext uri="{A12FA001-AC4F-418D-AE19-62706E023703}">
                      <ahyp:hlinkClr xmlns:ahyp="http://schemas.microsoft.com/office/drawing/2018/hyperlinkcolor" val="tx"/>
                    </a:ext>
                  </a:extLst>
                </a:hlinkClick>
              </a:rPr>
              <a:t>https://116111.pl/czatuj/</a:t>
            </a:r>
            <a:r>
              <a:rPr kumimoji="0" lang="pl-PL" altLang="pl-PL" sz="1400" b="1" i="0" u="none" strike="noStrike" cap="none" normalizeH="0" baseline="0" dirty="0">
                <a:ln>
                  <a:noFill/>
                </a:ln>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400" b="1" i="0" u="none" strike="noStrike" cap="none" normalizeH="0" baseline="0" dirty="0">
                <a:ln>
                  <a:noFill/>
                </a:ln>
                <a:effectLst/>
                <a:latin typeface="Arial" panose="020B0604020202020204" pitchFamily="34" charset="0"/>
                <a:hlinkClick r:id="rId4">
                  <a:extLst>
                    <a:ext uri="{A12FA001-AC4F-418D-AE19-62706E023703}">
                      <ahyp:hlinkClr xmlns:ahyp="http://schemas.microsoft.com/office/drawing/2018/hyperlinkcolor" val="tx"/>
                    </a:ext>
                  </a:extLst>
                </a:hlinkClick>
              </a:rPr>
              <a:t>https://800119119.pl</a:t>
            </a:r>
            <a:r>
              <a:rPr kumimoji="0" lang="pl-PL" altLang="pl-PL" sz="1400" b="1" i="0" u="none" strike="noStrike" cap="none" normalizeH="0" baseline="0" dirty="0">
                <a:ln>
                  <a:noFill/>
                </a:ln>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altLang="pl-PL" sz="1400" b="1" i="0" u="none" strike="noStrike" cap="none" normalizeH="0" baseline="0" dirty="0">
                <a:ln>
                  <a:noFill/>
                </a:ln>
                <a:effectLst/>
                <a:latin typeface="Arial" panose="020B0604020202020204" pitchFamily="34" charset="0"/>
                <a:hlinkClick r:id="rId5">
                  <a:extLst>
                    <a:ext uri="{A12FA001-AC4F-418D-AE19-62706E023703}">
                      <ahyp:hlinkClr xmlns:ahyp="http://schemas.microsoft.com/office/drawing/2018/hyperlinkcolor" val="tx"/>
                    </a:ext>
                  </a:extLst>
                </a:hlinkClick>
              </a:rPr>
              <a:t>https://brpd.gov.pl/dzieciecy-telefon-zaufania-rzecznika-praw-dziecka/</a:t>
            </a:r>
            <a:r>
              <a:rPr kumimoji="0" lang="pl-PL" altLang="pl-PL" sz="1400" b="0" i="0" u="none" strike="noStrike" cap="none" normalizeH="0" baseline="0" dirty="0">
                <a:ln>
                  <a:noFill/>
                </a:ln>
                <a:solidFill>
                  <a:schemeClr val="tx1"/>
                </a:solidFill>
                <a:effectLst/>
                <a:latin typeface="Arial" panose="020B0604020202020204" pitchFamily="34" charset="0"/>
              </a:rPr>
              <a:t> (chat w języku polskim i ukraińskim).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 name="AutoShape 2" descr="Nowy rząd kontra decyzja Morawieckiego. Wraca finansowanie telefonu zaufania">
            <a:hlinkClick r:id="rId6"/>
            <a:extLst>
              <a:ext uri="{FF2B5EF4-FFF2-40B4-BE49-F238E27FC236}">
                <a16:creationId xmlns:a16="http://schemas.microsoft.com/office/drawing/2014/main" id="{80A24CEA-40B6-10BA-BEB7-A75361A4A92F}"/>
              </a:ext>
            </a:extLst>
          </p:cNvPr>
          <p:cNvSpPr>
            <a:spLocks noChangeAspect="1" noChangeArrowheads="1"/>
          </p:cNvSpPr>
          <p:nvPr/>
        </p:nvSpPr>
        <p:spPr bwMode="auto">
          <a:xfrm>
            <a:off x="-1826468" y="-3915816"/>
            <a:ext cx="2333625" cy="15525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l-PL"/>
          </a:p>
        </p:txBody>
      </p:sp>
    </p:spTree>
    <p:extLst>
      <p:ext uri="{BB962C8B-B14F-4D97-AF65-F5344CB8AC3E}">
        <p14:creationId xmlns:p14="http://schemas.microsoft.com/office/powerpoint/2010/main" val="25972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kwarela_16x9">
  <a:themeElements>
    <a:clrScheme name="Watercolor_16x9">
      <a:dk1>
        <a:sysClr val="windowText" lastClr="000000"/>
      </a:dk1>
      <a:lt1>
        <a:sysClr val="window" lastClr="FFFFFF"/>
      </a:lt1>
      <a:dk2>
        <a:srgbClr val="09AFA7"/>
      </a:dk2>
      <a:lt2>
        <a:srgbClr val="AEF1EA"/>
      </a:lt2>
      <a:accent1>
        <a:srgbClr val="08CAC1"/>
      </a:accent1>
      <a:accent2>
        <a:srgbClr val="76C714"/>
      </a:accent2>
      <a:accent3>
        <a:srgbClr val="0E70C2"/>
      </a:accent3>
      <a:accent4>
        <a:srgbClr val="259F39"/>
      </a:accent4>
      <a:accent5>
        <a:srgbClr val="C8C015"/>
      </a:accent5>
      <a:accent6>
        <a:srgbClr val="444FDC"/>
      </a:accent6>
      <a:hlink>
        <a:srgbClr val="76C714"/>
      </a:hlink>
      <a:folHlink>
        <a:srgbClr val="7F7F7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12700"/>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_10793117_TF02886637_TF02886637.potx" id="{3A0D9524-68D2-4621-BA1D-4EAE25E227FF}" vid="{2CDE80DB-0C1F-4BD7-AE6F-EF8038EB2202}"/>
    </a:ext>
  </a:extLst>
</a:theme>
</file>

<file path=ppt/theme/theme2.xml><?xml version="1.0" encoding="utf-8"?>
<a:theme xmlns:a="http://schemas.openxmlformats.org/drawingml/2006/main" name="Motyw pakietu Office">
  <a:themeElements>
    <a:clrScheme name="Watercolor_16x9">
      <a:dk1>
        <a:sysClr val="windowText" lastClr="000000"/>
      </a:dk1>
      <a:lt1>
        <a:sysClr val="window" lastClr="FFFFFF"/>
      </a:lt1>
      <a:dk2>
        <a:srgbClr val="09AFA7"/>
      </a:dk2>
      <a:lt2>
        <a:srgbClr val="AEF1EA"/>
      </a:lt2>
      <a:accent1>
        <a:srgbClr val="08CAC1"/>
      </a:accent1>
      <a:accent2>
        <a:srgbClr val="76C714"/>
      </a:accent2>
      <a:accent3>
        <a:srgbClr val="0E70C2"/>
      </a:accent3>
      <a:accent4>
        <a:srgbClr val="259F39"/>
      </a:accent4>
      <a:accent5>
        <a:srgbClr val="C8C015"/>
      </a:accent5>
      <a:accent6>
        <a:srgbClr val="444FDC"/>
      </a:accent6>
      <a:hlink>
        <a:srgbClr val="76C714"/>
      </a:hlink>
      <a:folHlink>
        <a:srgbClr val="7F7F7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yw pakietu Office">
  <a:themeElements>
    <a:clrScheme name="Watercolor_16x9">
      <a:dk1>
        <a:sysClr val="windowText" lastClr="000000"/>
      </a:dk1>
      <a:lt1>
        <a:sysClr val="window" lastClr="FFFFFF"/>
      </a:lt1>
      <a:dk2>
        <a:srgbClr val="09AFA7"/>
      </a:dk2>
      <a:lt2>
        <a:srgbClr val="AEF1EA"/>
      </a:lt2>
      <a:accent1>
        <a:srgbClr val="08CAC1"/>
      </a:accent1>
      <a:accent2>
        <a:srgbClr val="76C714"/>
      </a:accent2>
      <a:accent3>
        <a:srgbClr val="0E70C2"/>
      </a:accent3>
      <a:accent4>
        <a:srgbClr val="259F39"/>
      </a:accent4>
      <a:accent5>
        <a:srgbClr val="C8C015"/>
      </a:accent5>
      <a:accent6>
        <a:srgbClr val="444FDC"/>
      </a:accent6>
      <a:hlink>
        <a:srgbClr val="76C714"/>
      </a:hlink>
      <a:folHlink>
        <a:srgbClr val="7F7F7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Prezentacja akwarelowa (panoramiczna)</Template>
  <TotalTime>608</TotalTime>
  <Words>1926</Words>
  <Application>Microsoft Office PowerPoint</Application>
  <PresentationFormat>Niestandardowy</PresentationFormat>
  <Paragraphs>152</Paragraphs>
  <Slides>9</Slides>
  <Notes>7</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9</vt:i4>
      </vt:variant>
    </vt:vector>
  </HeadingPairs>
  <TitlesOfParts>
    <vt:vector size="14" baseType="lpstr">
      <vt:lpstr>Arial</vt:lpstr>
      <vt:lpstr>Calibri</vt:lpstr>
      <vt:lpstr>Palatino Linotype</vt:lpstr>
      <vt:lpstr>Times New Roman</vt:lpstr>
      <vt:lpstr>Akwarela_16x9</vt:lpstr>
      <vt:lpstr>                                                                                                       Standardy ochrony małoletnich  w  Miejskim Ośrodku Pomocy Społecznej  w Gubinie </vt:lpstr>
      <vt:lpstr>Standardy ochrony małoletnich </vt:lpstr>
      <vt:lpstr>    Jakie prawa mają małoletni? </vt:lpstr>
      <vt:lpstr>Jak tworzyć relacje pełne szacunku?</vt:lpstr>
      <vt:lpstr>Jakie zachowania wobec małoletnich są niedopuszczalne?</vt:lpstr>
      <vt:lpstr>Prezentacja programu PowerPoint</vt:lpstr>
      <vt:lpstr>Co zrobić, jeśli małoletni dozna krzywdy?</vt:lpstr>
      <vt:lpstr>Gdzie znajdziesz pomoc?</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 Kowalak</dc:creator>
  <cp:lastModifiedBy>Anna Kowalak</cp:lastModifiedBy>
  <cp:revision>6</cp:revision>
  <cp:lastPrinted>2024-07-29T07:40:21Z</cp:lastPrinted>
  <dcterms:created xsi:type="dcterms:W3CDTF">2024-07-24T09:31:10Z</dcterms:created>
  <dcterms:modified xsi:type="dcterms:W3CDTF">2024-07-29T07:40:24Z</dcterms:modified>
</cp:coreProperties>
</file>